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64" r:id="rId2"/>
  </p:sldMasterIdLst>
  <p:notesMasterIdLst>
    <p:notesMasterId r:id="rId35"/>
  </p:notesMasterIdLst>
  <p:handoutMasterIdLst>
    <p:handoutMasterId r:id="rId36"/>
  </p:handoutMasterIdLst>
  <p:sldIdLst>
    <p:sldId id="261" r:id="rId3"/>
    <p:sldId id="304" r:id="rId4"/>
    <p:sldId id="281" r:id="rId5"/>
    <p:sldId id="277" r:id="rId6"/>
    <p:sldId id="263" r:id="rId7"/>
    <p:sldId id="275" r:id="rId8"/>
    <p:sldId id="269" r:id="rId9"/>
    <p:sldId id="267" r:id="rId10"/>
    <p:sldId id="268" r:id="rId11"/>
    <p:sldId id="278" r:id="rId12"/>
    <p:sldId id="279" r:id="rId13"/>
    <p:sldId id="280" r:id="rId14"/>
    <p:sldId id="282" r:id="rId15"/>
    <p:sldId id="283" r:id="rId16"/>
    <p:sldId id="284" r:id="rId17"/>
    <p:sldId id="285" r:id="rId18"/>
    <p:sldId id="286" r:id="rId19"/>
    <p:sldId id="292" r:id="rId20"/>
    <p:sldId id="303" r:id="rId21"/>
    <p:sldId id="288" r:id="rId22"/>
    <p:sldId id="290" r:id="rId23"/>
    <p:sldId id="289" r:id="rId24"/>
    <p:sldId id="291" r:id="rId25"/>
    <p:sldId id="293" r:id="rId26"/>
    <p:sldId id="294" r:id="rId27"/>
    <p:sldId id="297" r:id="rId28"/>
    <p:sldId id="295" r:id="rId29"/>
    <p:sldId id="296" r:id="rId30"/>
    <p:sldId id="298" r:id="rId31"/>
    <p:sldId id="299" r:id="rId32"/>
    <p:sldId id="300" r:id="rId33"/>
    <p:sldId id="301" r:id="rId34"/>
  </p:sldIdLst>
  <p:sldSz cx="9144000" cy="6858000" type="screen4x3"/>
  <p:notesSz cx="6783388"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o Goddi" initials="" lastIdx="1" clrIdx="0"/>
  <p:cmAuthor id="1" name="Simone" initials=""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2D2"/>
    <a:srgbClr val="9AC59F"/>
    <a:srgbClr val="B8DBB9"/>
    <a:srgbClr val="1E1D6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8" autoAdjust="0"/>
    <p:restoredTop sz="86417" autoAdjust="0"/>
  </p:normalViewPr>
  <p:slideViewPr>
    <p:cSldViewPr snapToGrid="0" snapToObjects="1">
      <p:cViewPr varScale="1">
        <p:scale>
          <a:sx n="98" d="100"/>
          <a:sy n="98" d="100"/>
        </p:scale>
        <p:origin x="15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2350" y="0"/>
            <a:ext cx="2939468" cy="496332"/>
          </a:xfrm>
          <a:prstGeom prst="rect">
            <a:avLst/>
          </a:prstGeom>
        </p:spPr>
        <p:txBody>
          <a:bodyPr vert="horz" lIns="91440" tIns="45720" rIns="91440" bIns="45720" rtlCol="0"/>
          <a:lstStyle>
            <a:lvl1pPr algn="r">
              <a:defRPr sz="1200"/>
            </a:lvl1pPr>
          </a:lstStyle>
          <a:p>
            <a:fld id="{7B50D00D-6B29-E945-8CBA-6963BC5C60F0}" type="datetimeFigureOut">
              <a:rPr lang="it-IT" smtClean="0"/>
              <a:t>15/11/2024</a:t>
            </a:fld>
            <a:endParaRPr lang="it-IT"/>
          </a:p>
        </p:txBody>
      </p:sp>
      <p:sp>
        <p:nvSpPr>
          <p:cNvPr id="4" name="Segnaposto piè di pagina 3"/>
          <p:cNvSpPr>
            <a:spLocks noGrp="1"/>
          </p:cNvSpPr>
          <p:nvPr>
            <p:ph type="ftr" sz="quarter" idx="2"/>
          </p:nvPr>
        </p:nvSpPr>
        <p:spPr>
          <a:xfrm>
            <a:off x="0" y="9428583"/>
            <a:ext cx="2939468"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2350" y="9428583"/>
            <a:ext cx="2939468" cy="496332"/>
          </a:xfrm>
          <a:prstGeom prst="rect">
            <a:avLst/>
          </a:prstGeom>
        </p:spPr>
        <p:txBody>
          <a:bodyPr vert="horz" lIns="91440" tIns="45720" rIns="91440" bIns="45720" rtlCol="0" anchor="b"/>
          <a:lstStyle>
            <a:lvl1pPr algn="r">
              <a:defRPr sz="1200"/>
            </a:lvl1pPr>
          </a:lstStyle>
          <a:p>
            <a:fld id="{3201A9A7-F4F1-2A4E-8F80-CE689D4DB4B2}" type="slidenum">
              <a:rPr lang="it-IT" smtClean="0"/>
              <a:t>‹N›</a:t>
            </a:fld>
            <a:endParaRPr lang="it-IT"/>
          </a:p>
        </p:txBody>
      </p:sp>
    </p:spTree>
    <p:extLst>
      <p:ext uri="{BB962C8B-B14F-4D97-AF65-F5344CB8AC3E}">
        <p14:creationId xmlns:p14="http://schemas.microsoft.com/office/powerpoint/2010/main" val="1617514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2350" y="0"/>
            <a:ext cx="2939468" cy="496332"/>
          </a:xfrm>
          <a:prstGeom prst="rect">
            <a:avLst/>
          </a:prstGeom>
        </p:spPr>
        <p:txBody>
          <a:bodyPr vert="horz" lIns="91440" tIns="45720" rIns="91440" bIns="45720" rtlCol="0"/>
          <a:lstStyle>
            <a:lvl1pPr algn="r">
              <a:defRPr sz="1200"/>
            </a:lvl1pPr>
          </a:lstStyle>
          <a:p>
            <a:fld id="{3CF93191-C29C-E943-A29F-E4BADC8F4B93}" type="datetimeFigureOut">
              <a:rPr lang="it-IT" smtClean="0"/>
              <a:t>15/11/2024</a:t>
            </a:fld>
            <a:endParaRPr lang="it-IT"/>
          </a:p>
        </p:txBody>
      </p:sp>
      <p:sp>
        <p:nvSpPr>
          <p:cNvPr id="4" name="Segnaposto immagine diapositiva 3"/>
          <p:cNvSpPr>
            <a:spLocks noGrp="1" noRot="1" noChangeAspect="1"/>
          </p:cNvSpPr>
          <p:nvPr>
            <p:ph type="sldImg" idx="2"/>
          </p:nvPr>
        </p:nvSpPr>
        <p:spPr>
          <a:xfrm>
            <a:off x="911225" y="744538"/>
            <a:ext cx="4960938"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8339" y="4715153"/>
            <a:ext cx="5426710" cy="446698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39468"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2350" y="9428583"/>
            <a:ext cx="2939468" cy="496332"/>
          </a:xfrm>
          <a:prstGeom prst="rect">
            <a:avLst/>
          </a:prstGeom>
        </p:spPr>
        <p:txBody>
          <a:bodyPr vert="horz" lIns="91440" tIns="45720" rIns="91440" bIns="45720" rtlCol="0" anchor="b"/>
          <a:lstStyle>
            <a:lvl1pPr algn="r">
              <a:defRPr sz="1200"/>
            </a:lvl1pPr>
          </a:lstStyle>
          <a:p>
            <a:fld id="{3D4AB5C6-EAB4-A74C-91BA-181C6B7827CC}" type="slidenum">
              <a:rPr lang="it-IT" smtClean="0"/>
              <a:t>‹N›</a:t>
            </a:fld>
            <a:endParaRPr lang="it-IT"/>
          </a:p>
        </p:txBody>
      </p:sp>
    </p:spTree>
    <p:extLst>
      <p:ext uri="{BB962C8B-B14F-4D97-AF65-F5344CB8AC3E}">
        <p14:creationId xmlns:p14="http://schemas.microsoft.com/office/powerpoint/2010/main" val="31922420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4AB5C6-EAB4-A74C-91BA-181C6B7827CC}" type="slidenum">
              <a:rPr lang="it-IT" smtClean="0"/>
              <a:t>1</a:t>
            </a:fld>
            <a:endParaRPr lang="it-IT"/>
          </a:p>
        </p:txBody>
      </p:sp>
    </p:spTree>
    <p:extLst>
      <p:ext uri="{BB962C8B-B14F-4D97-AF65-F5344CB8AC3E}">
        <p14:creationId xmlns:p14="http://schemas.microsoft.com/office/powerpoint/2010/main" val="2675571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perti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06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19532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8" name="Rettangolo 47"/>
          <p:cNvSpPr/>
          <p:nvPr userDrawn="1"/>
        </p:nvSpPr>
        <p:spPr>
          <a:xfrm>
            <a:off x="323528" y="260648"/>
            <a:ext cx="8392960" cy="6163903"/>
          </a:xfrm>
          <a:prstGeom prst="rect">
            <a:avLst/>
          </a:prstGeom>
          <a:noFill/>
          <a:ln w="12700">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7" name="Immagine 4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28619" y="262795"/>
            <a:ext cx="1735654" cy="1553622"/>
          </a:xfrm>
          <a:prstGeom prst="rect">
            <a:avLst/>
          </a:prstGeom>
        </p:spPr>
      </p:pic>
      <p:pic>
        <p:nvPicPr>
          <p:cNvPr id="2" name="Immagin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211" y="603115"/>
            <a:ext cx="3904615" cy="563939"/>
          </a:xfrm>
          <a:prstGeom prst="rect">
            <a:avLst/>
          </a:prstGeom>
        </p:spPr>
      </p:pic>
    </p:spTree>
    <p:extLst>
      <p:ext uri="{BB962C8B-B14F-4D97-AF65-F5344CB8AC3E}">
        <p14:creationId xmlns:p14="http://schemas.microsoft.com/office/powerpoint/2010/main" val="2961651882"/>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Immagin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0347" y="6147882"/>
            <a:ext cx="2131651" cy="307872"/>
          </a:xfrm>
          <a:prstGeom prst="rect">
            <a:avLst/>
          </a:prstGeom>
        </p:spPr>
      </p:pic>
      <p:grpSp>
        <p:nvGrpSpPr>
          <p:cNvPr id="3" name="Gruppo 2"/>
          <p:cNvGrpSpPr/>
          <p:nvPr userDrawn="1"/>
        </p:nvGrpSpPr>
        <p:grpSpPr>
          <a:xfrm>
            <a:off x="323528" y="260648"/>
            <a:ext cx="8496944" cy="6270634"/>
            <a:chOff x="323528" y="260648"/>
            <a:chExt cx="8496944" cy="6480720"/>
          </a:xfrm>
        </p:grpSpPr>
        <p:sp>
          <p:nvSpPr>
            <p:cNvPr id="4" name="Rettangolo 3"/>
            <p:cNvSpPr/>
            <p:nvPr userDrawn="1"/>
          </p:nvSpPr>
          <p:spPr>
            <a:xfrm>
              <a:off x="323528" y="260648"/>
              <a:ext cx="8496944" cy="6480720"/>
            </a:xfrm>
            <a:prstGeom prst="rect">
              <a:avLst/>
            </a:prstGeom>
            <a:noFill/>
            <a:ln w="12700">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userDrawn="1"/>
          </p:nvSpPr>
          <p:spPr>
            <a:xfrm>
              <a:off x="323528" y="6235290"/>
              <a:ext cx="8064896" cy="502283"/>
            </a:xfrm>
            <a:prstGeom prst="rect">
              <a:avLst/>
            </a:prstGeom>
            <a:noFill/>
            <a:ln w="9525">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userDrawn="1"/>
          </p:nvSpPr>
          <p:spPr>
            <a:xfrm>
              <a:off x="8388424" y="6235291"/>
              <a:ext cx="432048" cy="502283"/>
            </a:xfrm>
            <a:prstGeom prst="rect">
              <a:avLst/>
            </a:prstGeom>
            <a:noFill/>
            <a:ln w="9525">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977206350"/>
      </p:ext>
    </p:extLst>
  </p:cSld>
  <p:clrMap bg1="lt1" tx1="dk1" bg2="lt2" tx2="dk2" accent1="accent1" accent2="accent2" accent3="accent3" accent4="accent4" accent5="accent5" accent6="accent6" hlink="hlink" folHlink="folHlink"/>
  <p:sldLayoutIdLst>
    <p:sldLayoutId id="2147483665"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ibm.mise.gov.it/index.php/it/deposito-titoli-di-proprieta-industriale/modulistica-per-il-deposito-cartaceo" TargetMode="External"/><Relationship Id="rId2" Type="http://schemas.openxmlformats.org/officeDocument/2006/relationships/hyperlink" Target="https://servizionline.uibm.gov.it/deposito-online-new/pubblica/index.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brevettidb.uibm.gov.it/"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orldwide.espacenet.com/advancedSearch" TargetMode="External"/><Relationship Id="rId2" Type="http://schemas.openxmlformats.org/officeDocument/2006/relationships/hyperlink" Target="http://www.wipo.int/ipdl/en/resources/links.jsp"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uibm.mise.gov.it/index.php/it/brevetti/vita-di-un-brevetto/ricorsi"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dglcuibm.ricorsi@pec.mise.gov.it"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servizionline.uibm.gov.it/"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733530" y="1838848"/>
            <a:ext cx="7847521" cy="5262018"/>
          </a:xfrm>
          <a:prstGeom prst="rect">
            <a:avLst/>
          </a:prstGeom>
          <a:noFill/>
        </p:spPr>
        <p:txBody>
          <a:bodyPr wrap="square" rtlCol="0">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IL BREVETTO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brevetto è un titolo in forza del quale si conferisce al titolare un monopolio temporaneo di sfruttamento di un trovato, per un periodo di tempo limitato, consistente nel diritto esclusivo di realizzarlo, disporne e farne un uso commerciale, vietando tali attività ad altri soggetti non autorizzati. Un brevetto non attribuisce al titolare un’autorizzazione al libero uso dell’invenzione coperta dal brevetto, ma solo il diritto di escludere altri soggetti dall’utilizzo della stessa. </a:t>
            </a:r>
          </a:p>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diritto di esclusiva conferito dal brevetto ha efficacia solo nell’ambito dello stato che lo ha rilasciato (principio di territorialità). Possono essere oggetto di brevetto soltanto le innovazioni tecnologiche con applicazione industriale, che si presentano come soluzioni nuove, originali e concrete di un problema tecnico.</a:t>
            </a:r>
          </a:p>
          <a:p>
            <a:pPr algn="l"/>
            <a:r>
              <a:rPr lang="it-IT" sz="1600" b="0" i="0" dirty="0">
                <a:solidFill>
                  <a:srgbClr val="333333"/>
                </a:solidFill>
                <a:effectLst/>
                <a:latin typeface="Titillium Web" panose="00000500000000000000" pitchFamily="2" charset="0"/>
              </a:rPr>
              <a:t>Possono costituire oggetto di brevetto:</a:t>
            </a:r>
          </a:p>
          <a:p>
            <a:pPr algn="l">
              <a:buFont typeface="Arial" panose="020B0604020202020204" pitchFamily="34" charset="0"/>
              <a:buChar char="•"/>
            </a:pPr>
            <a:r>
              <a:rPr lang="it-IT" sz="1600" b="0" i="0" dirty="0">
                <a:solidFill>
                  <a:srgbClr val="333333"/>
                </a:solidFill>
                <a:effectLst/>
                <a:latin typeface="Titillium Web" panose="00000500000000000000" pitchFamily="2" charset="0"/>
              </a:rPr>
              <a:t>Le invenzioni industriali</a:t>
            </a:r>
          </a:p>
          <a:p>
            <a:pPr algn="l">
              <a:buFont typeface="Arial" panose="020B0604020202020204" pitchFamily="34" charset="0"/>
              <a:buChar char="•"/>
            </a:pPr>
            <a:r>
              <a:rPr lang="it-IT" sz="1600" b="0" i="0" dirty="0">
                <a:solidFill>
                  <a:srgbClr val="333333"/>
                </a:solidFill>
                <a:effectLst/>
                <a:latin typeface="Titillium Web" panose="00000500000000000000" pitchFamily="2" charset="0"/>
              </a:rPr>
              <a:t>I modelli di utilità</a:t>
            </a:r>
          </a:p>
          <a:p>
            <a:pPr algn="l">
              <a:buFont typeface="Arial" panose="020B0604020202020204" pitchFamily="34" charset="0"/>
              <a:buChar char="•"/>
            </a:pPr>
            <a:r>
              <a:rPr lang="it-IT" sz="1600" b="0" i="0" dirty="0">
                <a:solidFill>
                  <a:srgbClr val="333333"/>
                </a:solidFill>
                <a:effectLst/>
                <a:latin typeface="Titillium Web" panose="00000500000000000000" pitchFamily="2" charset="0"/>
              </a:rPr>
              <a:t>Le nuove varietà vegetali</a:t>
            </a:r>
          </a:p>
          <a:p>
            <a:pPr>
              <a:lnSpc>
                <a:spcPct val="107000"/>
              </a:lnSpc>
              <a:spcAft>
                <a:spcPts val="94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1230780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E036262-D130-4BB7-8156-D53E4CE1989D}"/>
              </a:ext>
            </a:extLst>
          </p:cNvPr>
          <p:cNvSpPr txBox="1"/>
          <p:nvPr/>
        </p:nvSpPr>
        <p:spPr>
          <a:xfrm>
            <a:off x="693683" y="1324304"/>
            <a:ext cx="7787126" cy="5329151"/>
          </a:xfrm>
          <a:prstGeom prst="rect">
            <a:avLst/>
          </a:prstGeom>
          <a:noFill/>
        </p:spPr>
        <p:txBody>
          <a:bodyPr wrap="square">
            <a:spAutoFit/>
          </a:bodyPr>
          <a:lstStyle/>
          <a:p>
            <a:pPr>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L</a:t>
            </a:r>
            <a:r>
              <a:rPr lang="it-IT" sz="1600" u="sng" spc="10" dirty="0">
                <a:solidFill>
                  <a:srgbClr val="333333"/>
                </a:solidFill>
                <a:effectLst/>
                <a:latin typeface="Titillium Web" panose="00000500000000000000" pitchFamily="2" charset="0"/>
                <a:ea typeface="Times New Roman" panose="02020603050405020304" pitchFamily="18" charset="0"/>
              </a:rPr>
              <a:t>a domanda di brevetto rimane segreta per 18 mesi</a:t>
            </a:r>
            <a:r>
              <a:rPr lang="it-IT" sz="1600" spc="10" dirty="0">
                <a:solidFill>
                  <a:srgbClr val="333333"/>
                </a:solidFill>
                <a:effectLst/>
                <a:latin typeface="Titillium Web" panose="00000500000000000000" pitchFamily="2" charset="0"/>
                <a:ea typeface="Times New Roman" panose="02020603050405020304" pitchFamily="18" charset="0"/>
              </a:rPr>
              <a:t> ed il richiedente ha la possibilità, in questo lasso di tempo, di effettuare il ritiro della stessa, in caso non voglia dare seguito alla procedura di esame e intenda mantenere segreto il deposito effettuato.</a:t>
            </a:r>
            <a:endParaRPr lang="it-IT" sz="1600" dirty="0">
              <a:effectLst/>
              <a:latin typeface="Times New Roman" panose="02020603050405020304" pitchFamily="18" charset="0"/>
              <a:ea typeface="Times New Roman" panose="02020603050405020304" pitchFamily="18" charset="0"/>
            </a:endParaRPr>
          </a:p>
          <a:p>
            <a:pPr>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Ai sensi del DPCM n. 272/2010 il </a:t>
            </a:r>
            <a:r>
              <a:rPr lang="it-IT" sz="1600" b="1" spc="10" dirty="0">
                <a:solidFill>
                  <a:srgbClr val="333333"/>
                </a:solidFill>
                <a:effectLst/>
                <a:latin typeface="Titillium Web" panose="00000500000000000000" pitchFamily="2" charset="0"/>
                <a:ea typeface="Times New Roman" panose="02020603050405020304" pitchFamily="18" charset="0"/>
              </a:rPr>
              <a:t>termine</a:t>
            </a:r>
            <a:r>
              <a:rPr lang="it-IT" sz="1600" spc="10" dirty="0">
                <a:solidFill>
                  <a:srgbClr val="333333"/>
                </a:solidFill>
                <a:effectLst/>
                <a:latin typeface="Titillium Web" panose="00000500000000000000" pitchFamily="2" charset="0"/>
                <a:ea typeface="Times New Roman" panose="02020603050405020304" pitchFamily="18" charset="0"/>
              </a:rPr>
              <a:t> previsto </a:t>
            </a:r>
            <a:r>
              <a:rPr lang="it-IT" sz="1600" b="1" spc="10" dirty="0">
                <a:solidFill>
                  <a:srgbClr val="333333"/>
                </a:solidFill>
                <a:effectLst/>
                <a:latin typeface="Titillium Web" panose="00000500000000000000" pitchFamily="2" charset="0"/>
                <a:ea typeface="Times New Roman" panose="02020603050405020304" pitchFamily="18" charset="0"/>
              </a:rPr>
              <a:t>per la conclusione della procedura </a:t>
            </a:r>
            <a:r>
              <a:rPr lang="it-IT" sz="1600" spc="10" dirty="0">
                <a:solidFill>
                  <a:srgbClr val="333333"/>
                </a:solidFill>
                <a:effectLst/>
                <a:latin typeface="Titillium Web" panose="00000500000000000000" pitchFamily="2" charset="0"/>
                <a:ea typeface="Times New Roman" panose="02020603050405020304" pitchFamily="18" charset="0"/>
              </a:rPr>
              <a:t>di Concessione dei brevetti per invenzione industriale è fissato in </a:t>
            </a:r>
            <a:r>
              <a:rPr lang="it-IT" sz="1600" b="1" spc="10" dirty="0">
                <a:solidFill>
                  <a:srgbClr val="333333"/>
                </a:solidFill>
                <a:effectLst/>
                <a:latin typeface="Titillium Web" panose="00000500000000000000" pitchFamily="2" charset="0"/>
                <a:ea typeface="Times New Roman" panose="02020603050405020304" pitchFamily="18" charset="0"/>
              </a:rPr>
              <a:t>180 giorni </a:t>
            </a:r>
            <a:r>
              <a:rPr lang="it-IT" sz="1600" spc="10" dirty="0">
                <a:solidFill>
                  <a:srgbClr val="333333"/>
                </a:solidFill>
                <a:effectLst/>
                <a:latin typeface="Titillium Web" panose="00000500000000000000" pitchFamily="2" charset="0"/>
                <a:ea typeface="Times New Roman" panose="02020603050405020304" pitchFamily="18" charset="0"/>
              </a:rPr>
              <a:t>a decorrere dalla data in cui la domanda è resa accessibile al </a:t>
            </a:r>
            <a:r>
              <a:rPr lang="it-IT" sz="1600" spc="10" dirty="0" err="1">
                <a:solidFill>
                  <a:srgbClr val="333333"/>
                </a:solidFill>
                <a:effectLst/>
                <a:latin typeface="Titillium Web" panose="00000500000000000000" pitchFamily="2" charset="0"/>
                <a:ea typeface="Times New Roman" panose="02020603050405020304" pitchFamily="18" charset="0"/>
              </a:rPr>
              <a:t>pubbico</a:t>
            </a:r>
            <a:r>
              <a:rPr lang="it-IT" sz="1600" spc="10" dirty="0">
                <a:solidFill>
                  <a:srgbClr val="333333"/>
                </a:solidFill>
                <a:effectLst/>
                <a:latin typeface="Titillium Web" panose="00000500000000000000" pitchFamily="2" charset="0"/>
                <a:ea typeface="Times New Roman" panose="02020603050405020304" pitchFamily="18" charset="0"/>
              </a:rPr>
              <a:t> ai sensi dell’art. 53 del </a:t>
            </a:r>
            <a:r>
              <a:rPr lang="it-IT" sz="1600" spc="10" dirty="0" err="1">
                <a:solidFill>
                  <a:srgbClr val="333333"/>
                </a:solidFill>
                <a:effectLst/>
                <a:latin typeface="Titillium Web" panose="00000500000000000000" pitchFamily="2" charset="0"/>
                <a:ea typeface="Times New Roman" panose="02020603050405020304" pitchFamily="18" charset="0"/>
              </a:rPr>
              <a:t>D.Lgs</a:t>
            </a:r>
            <a:r>
              <a:rPr lang="it-IT" sz="1600" spc="10" dirty="0">
                <a:solidFill>
                  <a:srgbClr val="333333"/>
                </a:solidFill>
                <a:effectLst/>
                <a:latin typeface="Titillium Web" panose="00000500000000000000" pitchFamily="2" charset="0"/>
                <a:ea typeface="Times New Roman" panose="02020603050405020304" pitchFamily="18" charset="0"/>
              </a:rPr>
              <a:t> n. 30/2005.</a:t>
            </a:r>
          </a:p>
          <a:p>
            <a:pPr>
              <a:lnSpc>
                <a:spcPct val="107000"/>
              </a:lnSpc>
              <a:spcAft>
                <a:spcPts val="2250"/>
              </a:spcAft>
            </a:pPr>
            <a:r>
              <a:rPr lang="it-IT" sz="16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Modalità di presentazione della domanda</a:t>
            </a:r>
          </a:p>
          <a:p>
            <a:pPr>
              <a:lnSpc>
                <a:spcPct val="107000"/>
              </a:lnSpc>
              <a:spcAft>
                <a:spcPts val="225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deposito può essere effettuato con le seguenti modalità: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it-IT" sz="1600" b="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deposito on line </a:t>
            </a: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direttamente al link </a:t>
            </a:r>
            <a:r>
              <a:rPr lang="it-IT" sz="1600" u="sng"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2"/>
              </a:rPr>
              <a:t>https://servizionline.uibm.gov.it</a:t>
            </a: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previa registrazione al sistema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it-IT" sz="1600" b="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deposito cartaceo </a:t>
            </a: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presso una qualsiasi Camera di Commercio accompagnato da apposito modulo disponibile al link </a:t>
            </a:r>
            <a:r>
              <a:rPr lang="it-IT" sz="1600" u="sng"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3"/>
              </a:rPr>
              <a:t>Modulistica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r>
              <a:rPr lang="it-IT" sz="1600" b="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spedizione </a:t>
            </a: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mediante servizio di posta che ne attesti il ricevimento inviata a: </a:t>
            </a:r>
            <a:r>
              <a:rPr lang="it-IT" sz="16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Ufficio Italiano Brevetti e Marchi, via IV Fontane, 22 - 00184 Roma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940"/>
              </a:spcAft>
            </a:pP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5870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92FB858-C49C-4273-96A4-90CC9EE5C007}"/>
              </a:ext>
            </a:extLst>
          </p:cNvPr>
          <p:cNvSpPr txBox="1"/>
          <p:nvPr/>
        </p:nvSpPr>
        <p:spPr>
          <a:xfrm>
            <a:off x="599090" y="1145628"/>
            <a:ext cx="7903779" cy="5686941"/>
          </a:xfrm>
          <a:prstGeom prst="rect">
            <a:avLst/>
          </a:prstGeom>
          <a:noFill/>
        </p:spPr>
        <p:txBody>
          <a:bodyPr wrap="square">
            <a:spAutoFit/>
          </a:bodyPr>
          <a:lstStyle/>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domanda di brevetto deve comprendere: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riassunto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descrizione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Rivendicazioni</a:t>
            </a: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eventuali disegni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documentazione deve essere allegata ad un apposito </a:t>
            </a: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Modulo</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(cartaceo oppure compilato tramite il sistema di deposito telematico) contenente le informazioni bibliografiche quali: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titolo del trovato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data del deposito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data di priorità (in caso sia rivendicata una priorità nazionale o estera)</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dati anagrafici dell’inventore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dati anagrafici del richiedente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domicilio elettivo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eventuali domande collegate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0991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BFFF87AA-C6FF-48A3-84B9-9498AE6D00D5}"/>
              </a:ext>
            </a:extLst>
          </p:cNvPr>
          <p:cNvSpPr txBox="1"/>
          <p:nvPr/>
        </p:nvSpPr>
        <p:spPr>
          <a:xfrm>
            <a:off x="954593" y="1457010"/>
            <a:ext cx="7375491" cy="5149808"/>
          </a:xfrm>
          <a:prstGeom prst="rect">
            <a:avLst/>
          </a:prstGeom>
          <a:noFill/>
        </p:spPr>
        <p:txBody>
          <a:bodyPr wrap="square">
            <a:spAutoFit/>
          </a:bodyPr>
          <a:lstStyle/>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Insieme al modulo di domanda devono essere presentati i seguenti </a:t>
            </a: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allegati</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a:t>
            </a:r>
            <a:r>
              <a:rPr lang="it-IT" sz="1600" b="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versione in lingua inglese delle rivendicazioni </a:t>
            </a: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le sole invenzioni per cui non sia rivendicata la priorità di una precedente domanda; in alternativa, si devono corrispondere i previsti diritti di traduzione pari a € 200,00 </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versione inglese del riassunto e/o della descrizione (opzionali)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lettera d’incarico, l’atto di procura o la dichiarazione di riferimento a una precedente procura generale (nel caso sia stato nominato un mandatario abilitato)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designazione dell’inventore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documento di priorità (eventuale)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 consentito a chi richiede un brevetto per invenzione industriale di presentare contemporanea domanda di brevetto per modello di utilità: l’Ufficio provvederà a valutare se la domanda è concedibile come invenzione o come modello di utilità.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richiedente può, spontaneamente o dietro richiesta dell’UIBM, convertire la domanda di brevetto da invenzione industriale a modello di utilità o viceversa.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2250"/>
              </a:spcAft>
            </a:pP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4784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3075011-BFF0-44B8-85CF-F7CB7F27F750}"/>
              </a:ext>
            </a:extLst>
          </p:cNvPr>
          <p:cNvSpPr txBox="1"/>
          <p:nvPr/>
        </p:nvSpPr>
        <p:spPr>
          <a:xfrm>
            <a:off x="882869" y="1418896"/>
            <a:ext cx="7756634" cy="4728859"/>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Contenuto della domanda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documenti che formano la domanda di brevetto devono essere strutturati seguendo canoni di oggettività tecnica e formale fondamentali per consentire una valutazione puntuale dei requisiti di brevettabilità.</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Essi devono contenere: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un titolo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che esprima in modo conciso il carattere dell’invenzione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un riassunto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che descriva brevemente il trovato in oggetto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una descrizione</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che metta in risalto lo scopo dell’invenzione, ovvero il problema tecnico che ci si prefigge di risolvere L’invenzione deve inoltre essere descritta in modo sufficientemente chiaro e completo perché ogni persona esperta del ramo possa attuarla. Nel dettaglio, secondo quanto indicato dall’art. 21 del Regolamento attuativo del CPI, il contenuto della descrizione deve: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722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29D602F-6416-4925-AE73-A86839A36189}"/>
              </a:ext>
            </a:extLst>
          </p:cNvPr>
          <p:cNvSpPr txBox="1"/>
          <p:nvPr/>
        </p:nvSpPr>
        <p:spPr>
          <a:xfrm>
            <a:off x="809297" y="1566040"/>
            <a:ext cx="7388771" cy="4452244"/>
          </a:xfrm>
          <a:prstGeom prst="rect">
            <a:avLst/>
          </a:prstGeom>
          <a:noFill/>
        </p:spPr>
        <p:txBody>
          <a:bodyPr wrap="square">
            <a:sp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specificare il campo della tecnica a cui l’invenzione fa riferimento</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indicare lo stato della tecnica preesistente, di cui l’inventore sia a conoscenza, utile alla comprensione dell’invenzione e all’effettuazione della ricerca, fornendo eventualmente riferimenti a documenti specifici</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esporre l’invenzione in modo tale che il problema tecnico e la soluzione proposta possano essere compresi</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descrivere brevemente gli eventuali disegni</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descrivere in dettaglio almeno un modo di attuazione dell’invenzione, fornendo esempi appropriati e facendo riferimento ai disegni, laddove questi siano presenti</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indicare esplicitamente, se ciò non risulti già ovvio dalla descrizione o dalla natura dell’invenzione, il modo in cui l’invenzione possa essere utilizzata in ambito industriale </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590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8934314-2983-4885-9113-9DB7C8CC734F}"/>
              </a:ext>
            </a:extLst>
          </p:cNvPr>
          <p:cNvSpPr txBox="1"/>
          <p:nvPr/>
        </p:nvSpPr>
        <p:spPr>
          <a:xfrm>
            <a:off x="763675" y="1457010"/>
            <a:ext cx="7626699" cy="737510"/>
          </a:xfrm>
          <a:prstGeom prst="rect">
            <a:avLst/>
          </a:prstGeom>
          <a:noFill/>
        </p:spPr>
        <p:txBody>
          <a:bodyPr wrap="square">
            <a:spAutoFit/>
          </a:bodyPr>
          <a:lstStyle/>
          <a:p>
            <a:pPr>
              <a:lnSpc>
                <a:spcPct val="107000"/>
              </a:lnSpc>
              <a:spcAft>
                <a:spcPts val="800"/>
              </a:spcAf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2250"/>
              </a:spcAft>
            </a:pPr>
            <a:endParaRPr lang="it-IT" sz="1600" dirty="0">
              <a:effectLst/>
              <a:latin typeface="Times New Roman" panose="02020603050405020304" pitchFamily="18" charset="0"/>
              <a:ea typeface="Times New Roman" panose="02020603050405020304" pitchFamily="18" charset="0"/>
            </a:endParaRPr>
          </a:p>
        </p:txBody>
      </p:sp>
      <p:sp>
        <p:nvSpPr>
          <p:cNvPr id="4" name="CasellaDiTesto 3">
            <a:extLst>
              <a:ext uri="{FF2B5EF4-FFF2-40B4-BE49-F238E27FC236}">
                <a16:creationId xmlns:a16="http://schemas.microsoft.com/office/drawing/2014/main" id="{2087C217-7FD4-4072-8876-281EAC2E6AFE}"/>
              </a:ext>
            </a:extLst>
          </p:cNvPr>
          <p:cNvSpPr txBox="1"/>
          <p:nvPr/>
        </p:nvSpPr>
        <p:spPr>
          <a:xfrm>
            <a:off x="346841" y="2194520"/>
            <a:ext cx="8334703" cy="3667158"/>
          </a:xfrm>
          <a:prstGeom prst="rect">
            <a:avLst/>
          </a:prstGeom>
          <a:noFill/>
        </p:spPr>
        <p:txBody>
          <a:bodyPr wrap="square">
            <a:spAutoFit/>
          </a:bodyPr>
          <a:lstStyle/>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una o più</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rivendicazioni</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che indichino specificatamente l’ambito della protezione richiesta col brevetto. Le rivendicazioni devono essere chiare, concise e trovare completo supporto nella descrizione, nonché essere redatte in un documento separato secondo le seguenti formalità:</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devono essere indicate con numeri arabi consecutivi</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caratteristica tecnica rivendicata deve essere esplicitamente descritta (il richiamo alle figure è consentito solo a scopo di maggior chiarezza)</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caratteristiche tecniche menzionate nelle rivendicazioni, qualora facciano riferimento ai disegni, possono essere seguite dal numero corrispondente alle parti illustrate dagli stessi, fermo restando che tale riferimento non costituisce una limitazione della rivendicazione.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9826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EAB5E71-045E-4EDE-B1AB-CA7DEB36DB6C}"/>
              </a:ext>
            </a:extLst>
          </p:cNvPr>
          <p:cNvSpPr txBox="1"/>
          <p:nvPr/>
        </p:nvSpPr>
        <p:spPr>
          <a:xfrm>
            <a:off x="840828" y="2028497"/>
            <a:ext cx="7525406" cy="4285532"/>
          </a:xfrm>
          <a:prstGeom prst="rect">
            <a:avLst/>
          </a:prstGeom>
          <a:noFill/>
        </p:spPr>
        <p:txBody>
          <a:bodyPr wrap="square">
            <a:spAutoFit/>
          </a:bodyPr>
          <a:lstStyle/>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laddove necessario per chiarire l’oggetto del brevetto. E’ possibile allegare alla descrizione delle tavole contenenti disegni tecnici. Tramite tali figure è possibile visualizzare i particolari dell’invenzione e illustrare al meglio le caratteristiche indicate nella descrizione. Il deposito dei disegni è facoltativo.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Si consiglia di visitare il sito </a:t>
            </a:r>
            <a:r>
              <a:rPr lang="it-IT" sz="1800" spc="10"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2"/>
              </a:rPr>
              <a:t>http://brevettidb.uibm.gov.it</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dove è possibile consultare i fascicoli dei brevetti per invenzione industriale concessi e trovare degli esempi utili.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Ogni domanda di brevetto deve avere per oggetto una sola invenzione</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la domanda comprende più invenzioni il richiedente può, spontaneamente o dietro richiesta dell’UIBM, limitare le rivendicazioni ed eventualmente depositare una o più domande divisionali di brevetto, che avranno effetto dalla data della domanda originaria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26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B8E597C-15F5-4D53-970A-17F63D11EAC4}"/>
              </a:ext>
            </a:extLst>
          </p:cNvPr>
          <p:cNvSpPr txBox="1"/>
          <p:nvPr/>
        </p:nvSpPr>
        <p:spPr>
          <a:xfrm>
            <a:off x="851337" y="2259724"/>
            <a:ext cx="7273159" cy="3954929"/>
          </a:xfrm>
          <a:prstGeom prst="rect">
            <a:avLst/>
          </a:prstGeom>
          <a:noFill/>
        </p:spPr>
        <p:txBody>
          <a:bodyPr wrap="square">
            <a:spAutoFit/>
          </a:bodyPr>
          <a:lstStyle/>
          <a:p>
            <a:pPr>
              <a:spcAft>
                <a:spcPts val="940"/>
              </a:spcAft>
            </a:pPr>
            <a:r>
              <a:rPr lang="it-IT" sz="2000" b="1" spc="10" dirty="0">
                <a:solidFill>
                  <a:srgbClr val="333333"/>
                </a:solidFill>
                <a:effectLst/>
                <a:latin typeface="Titillium Web" panose="00000500000000000000" pitchFamily="2" charset="0"/>
                <a:ea typeface="Times New Roman" panose="02020603050405020304" pitchFamily="18" charset="0"/>
              </a:rPr>
              <a:t>Ricerca di anteriorità</a:t>
            </a:r>
            <a:endParaRPr lang="it-IT" u="sng" spc="10" dirty="0">
              <a:solidFill>
                <a:srgbClr val="333333"/>
              </a:solidFill>
              <a:latin typeface="Titillium Web" panose="00000500000000000000" pitchFamily="2" charset="0"/>
              <a:ea typeface="Times New Roman" panose="02020603050405020304" pitchFamily="18" charset="0"/>
            </a:endParaRPr>
          </a:p>
          <a:p>
            <a:pPr>
              <a:spcAft>
                <a:spcPts val="940"/>
              </a:spcAft>
            </a:pPr>
            <a:r>
              <a:rPr lang="it-IT" sz="1800" u="sng" spc="10" dirty="0">
                <a:solidFill>
                  <a:srgbClr val="333333"/>
                </a:solidFill>
                <a:effectLst/>
                <a:latin typeface="Titillium Web" panose="00000500000000000000" pitchFamily="2" charset="0"/>
                <a:ea typeface="Times New Roman" panose="02020603050405020304" pitchFamily="18" charset="0"/>
              </a:rPr>
              <a:t>E’ fortemente consigliato, prima di presentare domanda di brevetto, effettuare una ricerca d’anteriorità</a:t>
            </a:r>
            <a:r>
              <a:rPr lang="it-IT" sz="1800" spc="10" dirty="0">
                <a:solidFill>
                  <a:srgbClr val="333333"/>
                </a:solidFill>
                <a:effectLst/>
                <a:latin typeface="Titillium Web" panose="00000500000000000000" pitchFamily="2" charset="0"/>
                <a:ea typeface="Times New Roman" panose="02020603050405020304" pitchFamily="18" charset="0"/>
              </a:rPr>
              <a:t>  attraverso le numerose banche dati brevettuali, accessibili online gratuitamente. Infatti, i milioni di brevetti concessi in tutto il mondo e le milioni di pubblicazioni disponibili che costituiscono l’attuale stato della tecnica possono rendere l’invenzione non nuova oppure ovvia e, pertanto, non brevettabile. Conoscere questi documenti prima del deposito può prevenire l’investimento di risorse in una domanda di brevetto che non potrà essere accolta.</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Un elenco degli uffici di proprietà intellettuale di diversi paesi che hanno reso disponibili in rete i propri database brevettuali è disponibile sul sito </a:t>
            </a:r>
            <a:r>
              <a:rPr lang="it-IT" sz="1800" u="sng" spc="10" dirty="0">
                <a:solidFill>
                  <a:srgbClr val="0066CC"/>
                </a:solidFill>
                <a:effectLst/>
                <a:latin typeface="Titillium Web" panose="00000500000000000000" pitchFamily="2" charset="0"/>
                <a:ea typeface="Times New Roman" panose="02020603050405020304" pitchFamily="18" charset="0"/>
                <a:hlinkClick r:id="rId2"/>
              </a:rPr>
              <a:t>WIPO</a:t>
            </a:r>
            <a:r>
              <a:rPr lang="it-IT" sz="1800" spc="10" dirty="0">
                <a:solidFill>
                  <a:srgbClr val="333333"/>
                </a:solidFill>
                <a:effectLst/>
                <a:latin typeface="Titillium Web" panose="00000500000000000000" pitchFamily="2" charset="0"/>
                <a:ea typeface="Times New Roman" panose="02020603050405020304" pitchFamily="18" charset="0"/>
              </a:rPr>
              <a:t>, tra questi anche il database dell’Ufficio europeo dei brevetti al link </a:t>
            </a:r>
            <a:r>
              <a:rPr lang="it-IT" sz="1800" u="sng" spc="10" dirty="0">
                <a:solidFill>
                  <a:srgbClr val="0066CC"/>
                </a:solidFill>
                <a:effectLst/>
                <a:latin typeface="Titillium Web" panose="00000500000000000000" pitchFamily="2" charset="0"/>
                <a:ea typeface="Times New Roman" panose="02020603050405020304" pitchFamily="18" charset="0"/>
                <a:hlinkClick r:id="rId3"/>
              </a:rPr>
              <a:t>http://worldwide.espacenet.com/advancedSearch</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8136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E26768D-D299-4657-927A-40041497AC41}"/>
              </a:ext>
            </a:extLst>
          </p:cNvPr>
          <p:cNvSpPr txBox="1"/>
          <p:nvPr/>
        </p:nvSpPr>
        <p:spPr>
          <a:xfrm>
            <a:off x="788796" y="1367788"/>
            <a:ext cx="7601578" cy="716030"/>
          </a:xfrm>
          <a:prstGeom prst="rect">
            <a:avLst/>
          </a:prstGeom>
          <a:noFill/>
        </p:spPr>
        <p:txBody>
          <a:bodyPr wrap="square">
            <a:spAutoFit/>
          </a:bodyPr>
          <a:lstStyle/>
          <a:p>
            <a:pPr marL="342900" lvl="0" indent="-342900">
              <a:lnSpc>
                <a:spcPct val="107000"/>
              </a:lnSpc>
              <a:spcAft>
                <a:spcPts val="800"/>
              </a:spcAft>
              <a:buSzPts val="1000"/>
              <a:buFont typeface="Symbol" panose="05050102010706020507" pitchFamily="18" charset="2"/>
              <a:buChar char=""/>
              <a:tabLst>
                <a:tab pos="457200" algn="l"/>
              </a:tabLst>
            </a:pP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asellaDiTesto 3">
            <a:extLst>
              <a:ext uri="{FF2B5EF4-FFF2-40B4-BE49-F238E27FC236}">
                <a16:creationId xmlns:a16="http://schemas.microsoft.com/office/drawing/2014/main" id="{C0E9DC21-085B-4E69-A118-C4810F2602CF}"/>
              </a:ext>
            </a:extLst>
          </p:cNvPr>
          <p:cNvSpPr txBox="1"/>
          <p:nvPr/>
        </p:nvSpPr>
        <p:spPr>
          <a:xfrm>
            <a:off x="753626" y="1555531"/>
            <a:ext cx="7636748" cy="4803879"/>
          </a:xfrm>
          <a:prstGeom prst="rect">
            <a:avLst/>
          </a:prstGeom>
          <a:noFill/>
        </p:spPr>
        <p:txBody>
          <a:bodyPr wrap="square">
            <a:spAutoFit/>
          </a:bodyPr>
          <a:lstStyle/>
          <a:p>
            <a:pPr>
              <a:spcAft>
                <a:spcPts val="2250"/>
              </a:spcAft>
            </a:pPr>
            <a:r>
              <a:rPr lang="it-IT" sz="2000" b="1" spc="-10" dirty="0">
                <a:solidFill>
                  <a:srgbClr val="000000"/>
                </a:solidFill>
                <a:effectLst/>
                <a:latin typeface="Titillium Web" panose="00000500000000000000" pitchFamily="2" charset="0"/>
                <a:ea typeface="Times New Roman" panose="02020603050405020304" pitchFamily="18" charset="0"/>
              </a:rPr>
              <a:t>Procedimento di esame e concessione</a:t>
            </a:r>
            <a:endParaRPr lang="it-IT" sz="2000" b="1"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L’iter di una domanda di brevetto inizia con il deposito dei documenti che la compongono. È importante considerare che un errore in questa fase può pregiudicare l’intero procedimento brevettuale.</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La domanda è </a:t>
            </a:r>
            <a:r>
              <a:rPr lang="it-IT" sz="1800" b="1" spc="10" dirty="0">
                <a:solidFill>
                  <a:srgbClr val="333333"/>
                </a:solidFill>
                <a:effectLst/>
                <a:latin typeface="Titillium Web" panose="00000500000000000000" pitchFamily="2" charset="0"/>
                <a:ea typeface="Times New Roman" panose="02020603050405020304" pitchFamily="18" charset="0"/>
              </a:rPr>
              <a:t>segreta</a:t>
            </a:r>
            <a:r>
              <a:rPr lang="it-IT" sz="1800" spc="10" dirty="0">
                <a:solidFill>
                  <a:srgbClr val="333333"/>
                </a:solidFill>
                <a:effectLst/>
                <a:latin typeface="Titillium Web" panose="00000500000000000000" pitchFamily="2" charset="0"/>
                <a:ea typeface="Times New Roman" panose="02020603050405020304" pitchFamily="18" charset="0"/>
              </a:rPr>
              <a:t> e diventa accessibile al pubblico trascorsi 18 mesi dalla data di deposito oppure dalla priorità; in alternativa, il richiedente può richiedere </a:t>
            </a:r>
            <a:r>
              <a:rPr lang="it-IT" sz="1800" b="1" spc="10" dirty="0">
                <a:solidFill>
                  <a:srgbClr val="333333"/>
                </a:solidFill>
                <a:effectLst/>
                <a:latin typeface="Titillium Web" panose="00000500000000000000" pitchFamily="2" charset="0"/>
                <a:ea typeface="Times New Roman" panose="02020603050405020304" pitchFamily="18" charset="0"/>
              </a:rPr>
              <a:t>l’anticipata accessibilità </a:t>
            </a:r>
            <a:r>
              <a:rPr lang="it-IT" sz="1800" spc="10" dirty="0">
                <a:solidFill>
                  <a:srgbClr val="333333"/>
                </a:solidFill>
                <a:effectLst/>
                <a:latin typeface="Titillium Web" panose="00000500000000000000" pitchFamily="2" charset="0"/>
                <a:ea typeface="Times New Roman" panose="02020603050405020304" pitchFamily="18" charset="0"/>
              </a:rPr>
              <a:t>al pubblico, in questo caso la documentazione è posta a disposizione del pubblico trascorsi 90 giorni dalla data di deposito della domanda. </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Il dossier brevettuale è quindi sottoposto ad un </a:t>
            </a:r>
            <a:r>
              <a:rPr lang="it-IT" sz="1800" b="1" spc="10" dirty="0">
                <a:solidFill>
                  <a:srgbClr val="333333"/>
                </a:solidFill>
                <a:effectLst/>
                <a:latin typeface="Titillium Web" panose="00000500000000000000" pitchFamily="2" charset="0"/>
                <a:ea typeface="Times New Roman" panose="02020603050405020304" pitchFamily="18" charset="0"/>
              </a:rPr>
              <a:t>esame preliminare amministrativo e tecnico</a:t>
            </a:r>
            <a:r>
              <a:rPr lang="it-IT" sz="1800" spc="10" dirty="0">
                <a:solidFill>
                  <a:srgbClr val="333333"/>
                </a:solidFill>
                <a:effectLst/>
                <a:latin typeface="Titillium Web" panose="00000500000000000000" pitchFamily="2" charset="0"/>
                <a:ea typeface="Times New Roman" panose="02020603050405020304" pitchFamily="18" charset="0"/>
              </a:rPr>
              <a:t>: si verifica che la documentazione sia completa e le tasse di deposito regolarmente pagate. L’UIBM controlla, inoltre, che il trovato non rientri nei </a:t>
            </a:r>
            <a:r>
              <a:rPr lang="it-IT" sz="1800" b="1" spc="10" dirty="0">
                <a:solidFill>
                  <a:srgbClr val="333333"/>
                </a:solidFill>
                <a:effectLst/>
                <a:latin typeface="Titillium Web" panose="00000500000000000000" pitchFamily="2" charset="0"/>
                <a:ea typeface="Times New Roman" panose="02020603050405020304" pitchFamily="18" charset="0"/>
              </a:rPr>
              <a:t>casi di esclusione dalla brevettabilità</a:t>
            </a:r>
            <a:r>
              <a:rPr lang="it-IT" sz="1800" spc="10" dirty="0">
                <a:solidFill>
                  <a:srgbClr val="333333"/>
                </a:solidFill>
                <a:effectLst/>
                <a:latin typeface="Titillium Web" panose="00000500000000000000" pitchFamily="2" charset="0"/>
                <a:ea typeface="Times New Roman" panose="02020603050405020304" pitchFamily="18" charset="0"/>
              </a:rPr>
              <a:t>. Se questa prima fase di esame ha esito positivo, la domanda viene sottoposta ad una </a:t>
            </a:r>
            <a:r>
              <a:rPr lang="it-IT" sz="1800" b="1" spc="10" dirty="0">
                <a:solidFill>
                  <a:srgbClr val="333333"/>
                </a:solidFill>
                <a:effectLst/>
                <a:latin typeface="Titillium Web" panose="00000500000000000000" pitchFamily="2" charset="0"/>
                <a:ea typeface="Times New Roman" panose="02020603050405020304" pitchFamily="18" charset="0"/>
              </a:rPr>
              <a:t>ricerca di anteriorità</a:t>
            </a:r>
            <a:r>
              <a:rPr lang="it-IT" sz="1800" spc="10" dirty="0">
                <a:solidFill>
                  <a:srgbClr val="333333"/>
                </a:solidFill>
                <a:effectLst/>
                <a:latin typeface="Titillium Web" panose="00000500000000000000" pitchFamily="2"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1187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50A795B-0627-45B8-9931-59E9AF4A4851}"/>
              </a:ext>
            </a:extLst>
          </p:cNvPr>
          <p:cNvSpPr txBox="1"/>
          <p:nvPr/>
        </p:nvSpPr>
        <p:spPr>
          <a:xfrm>
            <a:off x="630621" y="1660634"/>
            <a:ext cx="7819696" cy="4970591"/>
          </a:xfrm>
          <a:prstGeom prst="rect">
            <a:avLst/>
          </a:prstGeom>
          <a:noFill/>
        </p:spPr>
        <p:txBody>
          <a:bodyPr wrap="square">
            <a:spAutoFit/>
          </a:bodyPr>
          <a:lstStyle/>
          <a:p>
            <a:pPr algn="just">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Per l’Italia è l’Ufficio Europeo dei Brevetti a stilare il </a:t>
            </a:r>
            <a:r>
              <a:rPr lang="it-IT" sz="1600" b="1" spc="10" dirty="0">
                <a:solidFill>
                  <a:srgbClr val="333333"/>
                </a:solidFill>
                <a:effectLst/>
                <a:latin typeface="Titillium Web" panose="00000500000000000000" pitchFamily="2" charset="0"/>
                <a:ea typeface="Times New Roman" panose="02020603050405020304" pitchFamily="18" charset="0"/>
              </a:rPr>
              <a:t>rapporto di ricerca</a:t>
            </a:r>
            <a:r>
              <a:rPr lang="it-IT" sz="1600" spc="10" dirty="0">
                <a:solidFill>
                  <a:srgbClr val="333333"/>
                </a:solidFill>
                <a:effectLst/>
                <a:latin typeface="Titillium Web" panose="00000500000000000000" pitchFamily="2" charset="0"/>
                <a:ea typeface="Times New Roman" panose="02020603050405020304" pitchFamily="18" charset="0"/>
              </a:rPr>
              <a:t>, corredato da un’opinione scritta relativa ai requisiti di brevettabilità: </a:t>
            </a:r>
            <a:r>
              <a:rPr lang="it-IT" sz="1600" b="1" spc="10" dirty="0">
                <a:solidFill>
                  <a:srgbClr val="333333"/>
                </a:solidFill>
                <a:effectLst/>
                <a:latin typeface="Titillium Web" panose="00000500000000000000" pitchFamily="2" charset="0"/>
                <a:ea typeface="Times New Roman" panose="02020603050405020304" pitchFamily="18" charset="0"/>
              </a:rPr>
              <a:t>novità</a:t>
            </a:r>
            <a:r>
              <a:rPr lang="it-IT" sz="1600" spc="10" dirty="0">
                <a:solidFill>
                  <a:srgbClr val="333333"/>
                </a:solidFill>
                <a:effectLst/>
                <a:latin typeface="Titillium Web" panose="00000500000000000000" pitchFamily="2" charset="0"/>
                <a:ea typeface="Times New Roman" panose="02020603050405020304" pitchFamily="18" charset="0"/>
              </a:rPr>
              <a:t>, </a:t>
            </a:r>
            <a:r>
              <a:rPr lang="it-IT" sz="1600" b="1" spc="10" dirty="0">
                <a:solidFill>
                  <a:srgbClr val="333333"/>
                </a:solidFill>
                <a:effectLst/>
                <a:latin typeface="Titillium Web" panose="00000500000000000000" pitchFamily="2" charset="0"/>
                <a:ea typeface="Times New Roman" panose="02020603050405020304" pitchFamily="18" charset="0"/>
              </a:rPr>
              <a:t>attività inventiva</a:t>
            </a:r>
            <a:r>
              <a:rPr lang="it-IT" sz="1600" spc="10" dirty="0">
                <a:solidFill>
                  <a:srgbClr val="333333"/>
                </a:solidFill>
                <a:effectLst/>
                <a:latin typeface="Titillium Web" panose="00000500000000000000" pitchFamily="2" charset="0"/>
                <a:ea typeface="Times New Roman" panose="02020603050405020304" pitchFamily="18" charset="0"/>
              </a:rPr>
              <a:t> ed </a:t>
            </a:r>
            <a:r>
              <a:rPr lang="it-IT" sz="1600" b="1" spc="10" dirty="0">
                <a:solidFill>
                  <a:srgbClr val="333333"/>
                </a:solidFill>
                <a:effectLst/>
                <a:latin typeface="Titillium Web" panose="00000500000000000000" pitchFamily="2" charset="0"/>
                <a:ea typeface="Times New Roman" panose="02020603050405020304" pitchFamily="18" charset="0"/>
              </a:rPr>
              <a:t>applicazione industriale</a:t>
            </a:r>
            <a:r>
              <a:rPr lang="it-IT" sz="1600" spc="10" dirty="0">
                <a:solidFill>
                  <a:srgbClr val="333333"/>
                </a:solidFill>
                <a:effectLst/>
                <a:latin typeface="Titillium Web" panose="00000500000000000000" pitchFamily="2"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Rapporto di ricerca ed opinione scritta sono tempestivamente inviati al titolare della domanda, il quale, sulla base di tali risultati può valutare se estendere la propria domanda di brevetto all’estero </a:t>
            </a:r>
            <a:r>
              <a:rPr lang="it-IT" sz="1600" b="1" spc="10" dirty="0">
                <a:solidFill>
                  <a:srgbClr val="333333"/>
                </a:solidFill>
                <a:effectLst/>
                <a:latin typeface="Titillium Web" panose="00000500000000000000" pitchFamily="2" charset="0"/>
                <a:ea typeface="Times New Roman" panose="02020603050405020304" pitchFamily="18" charset="0"/>
              </a:rPr>
              <a:t>entro 12 mesi</a:t>
            </a:r>
            <a:r>
              <a:rPr lang="it-IT" sz="1600" spc="10" dirty="0">
                <a:solidFill>
                  <a:srgbClr val="333333"/>
                </a:solidFill>
                <a:effectLst/>
                <a:latin typeface="Titillium Web" panose="00000500000000000000" pitchFamily="2" charset="0"/>
                <a:ea typeface="Times New Roman" panose="02020603050405020304" pitchFamily="18" charset="0"/>
              </a:rPr>
              <a:t> dalla data di deposito della domanda nazionale avvalendosi del diritto di priorità.</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A seguito della ricezione del rapporto di ricerca, l’utente ha facoltà di presentare all’UIBM una </a:t>
            </a:r>
            <a:r>
              <a:rPr lang="it-IT" sz="1600" b="1" spc="10" dirty="0">
                <a:solidFill>
                  <a:srgbClr val="333333"/>
                </a:solidFill>
                <a:effectLst/>
                <a:latin typeface="Titillium Web" panose="00000500000000000000" pitchFamily="2" charset="0"/>
                <a:ea typeface="Times New Roman" panose="02020603050405020304" pitchFamily="18" charset="0"/>
              </a:rPr>
              <a:t>replica</a:t>
            </a:r>
            <a:r>
              <a:rPr lang="it-IT" sz="1600" spc="10" dirty="0">
                <a:solidFill>
                  <a:srgbClr val="333333"/>
                </a:solidFill>
                <a:effectLst/>
                <a:latin typeface="Titillium Web" panose="00000500000000000000" pitchFamily="2" charset="0"/>
                <a:ea typeface="Times New Roman" panose="02020603050405020304" pitchFamily="18" charset="0"/>
              </a:rPr>
              <a:t> contenente osservazioni o eventuali emendamenti alla descrizione e/o alle rivendicazioni entro i 3 mesi successivi alla scadenza dei 18 mesi di segretezza della domanda.</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L’iter si conclude all’incirca entro 24-25 mesi dalla data di deposito, in caso positivo, con la concessione del brevetto o, in caso negativo, con il rifiuto della domanda. </a:t>
            </a:r>
          </a:p>
          <a:p>
            <a:pPr algn="just">
              <a:spcAft>
                <a:spcPts val="940"/>
              </a:spcAft>
            </a:pPr>
            <a:r>
              <a:rPr lang="it-IT" sz="1600" spc="10" dirty="0">
                <a:solidFill>
                  <a:srgbClr val="333333"/>
                </a:solidFill>
                <a:latin typeface="Titillium Web" panose="00000500000000000000" pitchFamily="2" charset="0"/>
                <a:ea typeface="Times New Roman" panose="02020603050405020304" pitchFamily="18" charset="0"/>
              </a:rPr>
              <a:t>Il titolo brevettuale ha </a:t>
            </a:r>
            <a:r>
              <a:rPr lang="it-IT" sz="1600" b="1" spc="10" dirty="0">
                <a:solidFill>
                  <a:srgbClr val="333333"/>
                </a:solidFill>
                <a:latin typeface="Titillium Web" panose="00000500000000000000" pitchFamily="2" charset="0"/>
                <a:ea typeface="Times New Roman" panose="02020603050405020304" pitchFamily="18" charset="0"/>
              </a:rPr>
              <a:t>durata di 20 anni</a:t>
            </a:r>
            <a:r>
              <a:rPr lang="it-IT" sz="1600" spc="10" dirty="0">
                <a:solidFill>
                  <a:srgbClr val="333333"/>
                </a:solidFill>
                <a:latin typeface="Titillium Web" panose="00000500000000000000" pitchFamily="2" charset="0"/>
                <a:ea typeface="Times New Roman" panose="02020603050405020304" pitchFamily="18" charset="0"/>
              </a:rPr>
              <a:t>, a partire dalla data di deposito.</a:t>
            </a:r>
            <a:endParaRPr lang="it-IT" sz="1600" dirty="0">
              <a:latin typeface="Times New Roman" panose="02020603050405020304" pitchFamily="18" charset="0"/>
              <a:ea typeface="Times New Roman" panose="02020603050405020304" pitchFamily="18" charset="0"/>
            </a:endParaRPr>
          </a:p>
          <a:p>
            <a:pPr algn="just">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rPr>
              <a:t>Contro il provvedimento di rifiuto è ammesso un </a:t>
            </a:r>
            <a:r>
              <a:rPr lang="it-IT" sz="1600" u="sng" spc="10" dirty="0">
                <a:solidFill>
                  <a:srgbClr val="0066CC"/>
                </a:solidFill>
                <a:effectLst/>
                <a:latin typeface="Titillium Web" panose="00000500000000000000" pitchFamily="2" charset="0"/>
                <a:ea typeface="Times New Roman" panose="02020603050405020304" pitchFamily="18" charset="0"/>
                <a:hlinkClick r:id="rId2"/>
              </a:rPr>
              <a:t>Ricorso</a:t>
            </a:r>
            <a:r>
              <a:rPr lang="it-IT" sz="1600" spc="10" dirty="0">
                <a:solidFill>
                  <a:srgbClr val="333333"/>
                </a:solidFill>
                <a:effectLst/>
                <a:latin typeface="Titillium Web" panose="00000500000000000000" pitchFamily="2" charset="0"/>
                <a:ea typeface="Times New Roman" panose="02020603050405020304" pitchFamily="18" charset="0"/>
              </a:rPr>
              <a:t> ai sensi dell’art. 135 CPI, entro il termine perentorio di 60 giorni dal ricevimento della comunicazione di rifiuto.</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0837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493A773-2B7B-40D9-9A77-115D04C0EA48}"/>
              </a:ext>
            </a:extLst>
          </p:cNvPr>
          <p:cNvSpPr txBox="1"/>
          <p:nvPr/>
        </p:nvSpPr>
        <p:spPr>
          <a:xfrm>
            <a:off x="1008993" y="1902371"/>
            <a:ext cx="6758152" cy="4986301"/>
          </a:xfrm>
          <a:prstGeom prst="rect">
            <a:avLst/>
          </a:prstGeom>
          <a:noFill/>
        </p:spPr>
        <p:txBody>
          <a:bodyPr wrap="square">
            <a:spAutoFit/>
          </a:bodyPr>
          <a:lstStyle/>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BREVETTO PER INVENZIONE INDUSTRIALE</a:t>
            </a: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brevetto è un importante strumento commerciale per le imprese, che consente loro di proteggere i propri investimenti in ricerca e innovazione e di acquisire risorse economiche supplementari.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Possedere un brevetto fornisce concrete possibilità di ottenere successo nelle azioni legali contro coloro che copiano l’invenzione protetta.</a:t>
            </a: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Utilizzando il brevetto non solo per disporre di un diritto esclusivo sul mercato, ma anche come una normale proprietà o bene, è possibile ottenere importanti vantaggi economici e competitivi, (</a:t>
            </a:r>
            <a:r>
              <a:rPr lang="it-IT" sz="1800" i="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profitti supplementari derivanti dalla concessione di licenze d’uso o dall’assegnazione del brevetto, profitti più alti o utili sugli </a:t>
            </a:r>
            <a:r>
              <a:rPr lang="it-IT" sz="1800" i="1" dirty="0" err="1">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investimentiaccesso</a:t>
            </a:r>
            <a:r>
              <a:rPr lang="it-IT" sz="1800" i="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 nuovi mercati, maggiori possibilità di ottenere contributi finanziari dai soggetti intermediari).</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874503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56B01EF-27F3-4022-9235-DD9124D93128}"/>
              </a:ext>
            </a:extLst>
          </p:cNvPr>
          <p:cNvSpPr txBox="1"/>
          <p:nvPr/>
        </p:nvSpPr>
        <p:spPr>
          <a:xfrm>
            <a:off x="502417" y="1316334"/>
            <a:ext cx="8048730" cy="1123384"/>
          </a:xfrm>
          <a:prstGeom prst="rect">
            <a:avLst/>
          </a:prstGeom>
          <a:noFill/>
        </p:spPr>
        <p:txBody>
          <a:bodyPr wrap="square">
            <a:spAutoFit/>
          </a:bodyPr>
          <a:lstStyle/>
          <a:p>
            <a:pPr>
              <a:spcAft>
                <a:spcPts val="940"/>
              </a:spcAft>
            </a:pPr>
            <a:endParaRPr lang="it-IT" sz="1600" dirty="0">
              <a:effectLst/>
              <a:latin typeface="Times New Roman" panose="02020603050405020304" pitchFamily="18" charset="0"/>
              <a:ea typeface="Times New Roman" panose="02020603050405020304" pitchFamily="18" charset="0"/>
            </a:endParaRPr>
          </a:p>
          <a:p>
            <a:pPr>
              <a:spcAft>
                <a:spcPts val="940"/>
              </a:spcAft>
            </a:pPr>
            <a:endParaRPr lang="it-IT" u="none" strike="noStrike" spc="10" dirty="0">
              <a:effectLst/>
              <a:latin typeface="Titillium Web" panose="00000500000000000000" pitchFamily="2" charset="0"/>
              <a:ea typeface="Times New Roman" panose="02020603050405020304" pitchFamily="18" charset="0"/>
            </a:endParaRPr>
          </a:p>
          <a:p>
            <a:pPr>
              <a:spcAft>
                <a:spcPts val="940"/>
              </a:spcAft>
            </a:pPr>
            <a:endParaRPr lang="it-IT" dirty="0">
              <a:effectLst/>
              <a:latin typeface="Times New Roman" panose="02020603050405020304" pitchFamily="18" charset="0"/>
              <a:ea typeface="Times New Roman" panose="02020603050405020304" pitchFamily="18" charset="0"/>
            </a:endParaRPr>
          </a:p>
        </p:txBody>
      </p:sp>
      <p:sp>
        <p:nvSpPr>
          <p:cNvPr id="4" name="CasellaDiTesto 3">
            <a:extLst>
              <a:ext uri="{FF2B5EF4-FFF2-40B4-BE49-F238E27FC236}">
                <a16:creationId xmlns:a16="http://schemas.microsoft.com/office/drawing/2014/main" id="{9ADA559F-08ED-4E49-A514-3687D017E816}"/>
              </a:ext>
            </a:extLst>
          </p:cNvPr>
          <p:cNvSpPr txBox="1"/>
          <p:nvPr/>
        </p:nvSpPr>
        <p:spPr>
          <a:xfrm>
            <a:off x="592853" y="1534510"/>
            <a:ext cx="7857464" cy="4801314"/>
          </a:xfrm>
          <a:prstGeom prst="rect">
            <a:avLst/>
          </a:prstGeom>
          <a:noFill/>
        </p:spPr>
        <p:txBody>
          <a:bodyPr wrap="square">
            <a:spAutoFit/>
          </a:bodyPr>
          <a:lstStyle/>
          <a:p>
            <a:pPr algn="just"/>
            <a:r>
              <a:rPr lang="it-IT" b="0" i="0" dirty="0">
                <a:solidFill>
                  <a:srgbClr val="333333"/>
                </a:solidFill>
                <a:effectLst/>
                <a:latin typeface="Titillium Web" panose="00000500000000000000" pitchFamily="2" charset="0"/>
              </a:rPr>
              <a:t>Il ricorso deve essere presentato secondo le modalità di seguito indicate.</a:t>
            </a:r>
          </a:p>
          <a:p>
            <a:pPr algn="just"/>
            <a:r>
              <a:rPr lang="it-IT" b="0" i="0" dirty="0">
                <a:solidFill>
                  <a:srgbClr val="333333"/>
                </a:solidFill>
                <a:effectLst/>
                <a:latin typeface="Titillium Web" panose="00000500000000000000" pitchFamily="2" charset="0"/>
              </a:rPr>
              <a:t>Il ricorso, redatto su carta semplice, </a:t>
            </a:r>
            <a:r>
              <a:rPr lang="it-IT" b="1" i="0" dirty="0">
                <a:solidFill>
                  <a:srgbClr val="333333"/>
                </a:solidFill>
                <a:effectLst/>
                <a:latin typeface="Titillium Web" panose="00000500000000000000" pitchFamily="2" charset="0"/>
              </a:rPr>
              <a:t>deve essere indirizzato alla Commissione dei Ricorsi</a:t>
            </a:r>
            <a:r>
              <a:rPr lang="it-IT" b="0" i="0" dirty="0">
                <a:solidFill>
                  <a:srgbClr val="333333"/>
                </a:solidFill>
                <a:effectLst/>
                <a:latin typeface="Titillium Web" panose="00000500000000000000" pitchFamily="2" charset="0"/>
              </a:rPr>
              <a:t> presso l’Ufficio Italiano Brevetti e Marchi – Via delle Quattro Fontane, 22 - 00184 Roma.</a:t>
            </a:r>
          </a:p>
          <a:p>
            <a:pPr algn="just"/>
            <a:r>
              <a:rPr lang="it-IT" b="0" i="0" dirty="0">
                <a:solidFill>
                  <a:srgbClr val="333333"/>
                </a:solidFill>
                <a:effectLst/>
                <a:latin typeface="Titillium Web" panose="00000500000000000000" pitchFamily="2" charset="0"/>
              </a:rPr>
              <a:t>Deve essere </a:t>
            </a:r>
            <a:r>
              <a:rPr lang="it-IT" b="1" i="0" dirty="0">
                <a:solidFill>
                  <a:srgbClr val="333333"/>
                </a:solidFill>
                <a:effectLst/>
                <a:latin typeface="Titillium Web" panose="00000500000000000000" pitchFamily="2" charset="0"/>
              </a:rPr>
              <a:t>notificato</a:t>
            </a:r>
            <a:r>
              <a:rPr lang="it-IT" b="0" i="0" dirty="0">
                <a:solidFill>
                  <a:srgbClr val="333333"/>
                </a:solidFill>
                <a:effectLst/>
                <a:latin typeface="Titillium Web" panose="00000500000000000000" pitchFamily="2" charset="0"/>
              </a:rPr>
              <a:t>, ai sensi dell’art. 136, comma 1 C.P.I. </a:t>
            </a:r>
            <a:r>
              <a:rPr lang="it-IT" b="1" i="0" dirty="0">
                <a:solidFill>
                  <a:srgbClr val="333333"/>
                </a:solidFill>
                <a:effectLst/>
                <a:latin typeface="Titillium Web" panose="00000500000000000000" pitchFamily="2" charset="0"/>
              </a:rPr>
              <a:t>sia all’Ufficio Italiano Brevetti e Marchi sia ai controinteressati, ai quali l’atto direttamente si riferisce,</a:t>
            </a:r>
            <a:r>
              <a:rPr lang="it-IT" b="0" i="0" dirty="0">
                <a:solidFill>
                  <a:srgbClr val="333333"/>
                </a:solidFill>
                <a:effectLst/>
                <a:latin typeface="Titillium Web" panose="00000500000000000000" pitchFamily="2" charset="0"/>
              </a:rPr>
              <a:t> entro il termine perentorio di 60 (sessanta) giorni da quello in cui l’interessato abbia ricevuto la comunicazione o avvia avuto conoscenza dell’atto impugnato o – per gli atti per cui non sia richiesta la comunicazione individuale – dal giorno in cui sia scaduto il termine per la pubblicazione, se questa sia prevista da disposizioni di legge o di regolamento.</a:t>
            </a:r>
          </a:p>
          <a:p>
            <a:pPr algn="just"/>
            <a:r>
              <a:rPr lang="it-IT" b="0" i="0" dirty="0">
                <a:solidFill>
                  <a:srgbClr val="333333"/>
                </a:solidFill>
                <a:effectLst/>
                <a:latin typeface="Titillium Web" panose="00000500000000000000" pitchFamily="2" charset="0"/>
              </a:rPr>
              <a:t>La notifica del ricorso deve essere effettuata </a:t>
            </a:r>
            <a:r>
              <a:rPr lang="it-IT" b="1" i="0" dirty="0">
                <a:solidFill>
                  <a:srgbClr val="333333"/>
                </a:solidFill>
                <a:effectLst/>
                <a:latin typeface="Titillium Web" panose="00000500000000000000" pitchFamily="2" charset="0"/>
              </a:rPr>
              <a:t>esclusivamente </a:t>
            </a:r>
            <a:r>
              <a:rPr lang="it-IT" b="0" i="0" dirty="0">
                <a:solidFill>
                  <a:srgbClr val="333333"/>
                </a:solidFill>
                <a:effectLst/>
                <a:latin typeface="Titillium Web" panose="00000500000000000000" pitchFamily="2" charset="0"/>
              </a:rPr>
              <a:t>secondo una delle seguenti modalità, </a:t>
            </a:r>
            <a:r>
              <a:rPr lang="it-IT" b="1" i="0" dirty="0">
                <a:solidFill>
                  <a:srgbClr val="333333"/>
                </a:solidFill>
                <a:effectLst/>
                <a:latin typeface="Titillium Web" panose="00000500000000000000" pitchFamily="2" charset="0"/>
              </a:rPr>
              <a:t>alternative tra loro</a:t>
            </a:r>
            <a:r>
              <a:rPr lang="it-IT" b="0" i="0" dirty="0">
                <a:solidFill>
                  <a:srgbClr val="333333"/>
                </a:solidFill>
                <a:effectLst/>
                <a:latin typeface="Titillium Web" panose="00000500000000000000" pitchFamily="2" charset="0"/>
              </a:rPr>
              <a:t>:</a:t>
            </a:r>
          </a:p>
          <a:p>
            <a:pPr marL="342900" indent="-342900" algn="l">
              <a:buFont typeface="+mj-lt"/>
              <a:buAutoNum type="arabicPeriod"/>
            </a:pPr>
            <a:r>
              <a:rPr lang="it-IT" b="0" i="0" dirty="0">
                <a:solidFill>
                  <a:srgbClr val="333333"/>
                </a:solidFill>
                <a:effectLst/>
                <a:latin typeface="Titillium Web" panose="00000500000000000000" pitchFamily="2" charset="0"/>
              </a:rPr>
              <a:t>  </a:t>
            </a:r>
            <a:r>
              <a:rPr lang="it-IT" b="1" i="0" dirty="0">
                <a:solidFill>
                  <a:srgbClr val="333333"/>
                </a:solidFill>
                <a:effectLst/>
                <a:latin typeface="Titillium Web" panose="00000500000000000000" pitchFamily="2" charset="0"/>
              </a:rPr>
              <a:t>tramite ufficiale giudiziario</a:t>
            </a:r>
            <a:r>
              <a:rPr lang="it-IT" b="0" i="0" dirty="0">
                <a:solidFill>
                  <a:srgbClr val="333333"/>
                </a:solidFill>
                <a:effectLst/>
                <a:latin typeface="Titillium Web" panose="00000500000000000000" pitchFamily="2" charset="0"/>
              </a:rPr>
              <a:t>;</a:t>
            </a:r>
          </a:p>
          <a:p>
            <a:pPr marL="342900" indent="-342900" algn="l">
              <a:buFont typeface="+mj-lt"/>
              <a:buAutoNum type="arabicPeriod"/>
            </a:pPr>
            <a:r>
              <a:rPr lang="it-IT" b="0" i="0" dirty="0">
                <a:solidFill>
                  <a:srgbClr val="333333"/>
                </a:solidFill>
                <a:effectLst/>
                <a:latin typeface="Titillium Web" panose="00000500000000000000" pitchFamily="2" charset="0"/>
              </a:rPr>
              <a:t>  </a:t>
            </a:r>
            <a:r>
              <a:rPr lang="it-IT" b="1" i="0" dirty="0">
                <a:solidFill>
                  <a:srgbClr val="333333"/>
                </a:solidFill>
                <a:effectLst/>
                <a:latin typeface="Titillium Web" panose="00000500000000000000" pitchFamily="2" charset="0"/>
              </a:rPr>
              <a:t>se effettuata da avvocati</a:t>
            </a:r>
            <a:r>
              <a:rPr lang="it-IT" b="0" i="0" dirty="0">
                <a:solidFill>
                  <a:srgbClr val="333333"/>
                </a:solidFill>
                <a:effectLst/>
                <a:latin typeface="Titillium Web" panose="00000500000000000000" pitchFamily="2" charset="0"/>
              </a:rPr>
              <a:t> (non basta a tal fine la qualifica di consulenti in proprietà industriale) </a:t>
            </a:r>
            <a:r>
              <a:rPr lang="it-IT" b="1" i="0" dirty="0">
                <a:solidFill>
                  <a:srgbClr val="333333"/>
                </a:solidFill>
                <a:effectLst/>
                <a:latin typeface="Titillium Web" panose="00000500000000000000" pitchFamily="2" charset="0"/>
              </a:rPr>
              <a:t>a mezzo PEC,</a:t>
            </a:r>
            <a:r>
              <a:rPr lang="it-IT" b="0" i="0" dirty="0">
                <a:solidFill>
                  <a:srgbClr val="333333"/>
                </a:solidFill>
                <a:effectLst/>
                <a:latin typeface="Titillium Web" panose="00000500000000000000" pitchFamily="2" charset="0"/>
              </a:rPr>
              <a:t> </a:t>
            </a:r>
            <a:r>
              <a:rPr lang="it-IT" b="1" i="0" dirty="0">
                <a:solidFill>
                  <a:srgbClr val="333333"/>
                </a:solidFill>
                <a:effectLst/>
                <a:latin typeface="Titillium Web" panose="00000500000000000000" pitchFamily="2" charset="0"/>
              </a:rPr>
              <a:t>esclusivamente</a:t>
            </a:r>
            <a:r>
              <a:rPr lang="it-IT" b="0" i="0" dirty="0">
                <a:solidFill>
                  <a:srgbClr val="333333"/>
                </a:solidFill>
                <a:effectLst/>
                <a:latin typeface="Titillium Web" panose="00000500000000000000" pitchFamily="2" charset="0"/>
              </a:rPr>
              <a:t> al seguente indirizzo: </a:t>
            </a:r>
            <a:r>
              <a:rPr lang="it-IT" b="0" i="0" u="none" strike="noStrike" dirty="0">
                <a:solidFill>
                  <a:srgbClr val="0066CC"/>
                </a:solidFill>
                <a:effectLst/>
                <a:latin typeface="Titillium Web" panose="00000500000000000000" pitchFamily="2" charset="0"/>
                <a:hlinkClick r:id="rId2"/>
              </a:rPr>
              <a:t>dglcuibm.ricorsi@pec.mise.gov.it</a:t>
            </a:r>
            <a:r>
              <a:rPr lang="it-IT" b="0" i="0" dirty="0">
                <a:solidFill>
                  <a:srgbClr val="333333"/>
                </a:solidFill>
                <a:effectLst/>
                <a:latin typeface="Titillium Web" panose="00000500000000000000" pitchFamily="2" charset="0"/>
              </a:rPr>
              <a:t>. </a:t>
            </a:r>
          </a:p>
        </p:txBody>
      </p:sp>
    </p:spTree>
    <p:extLst>
      <p:ext uri="{BB962C8B-B14F-4D97-AF65-F5344CB8AC3E}">
        <p14:creationId xmlns:p14="http://schemas.microsoft.com/office/powerpoint/2010/main" val="2688653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B687657-F805-43E5-AFF6-0B9B13160AAA}"/>
              </a:ext>
            </a:extLst>
          </p:cNvPr>
          <p:cNvSpPr txBox="1"/>
          <p:nvPr/>
        </p:nvSpPr>
        <p:spPr>
          <a:xfrm>
            <a:off x="609601" y="1807779"/>
            <a:ext cx="8019392" cy="4524315"/>
          </a:xfrm>
          <a:prstGeom prst="rect">
            <a:avLst/>
          </a:prstGeom>
          <a:noFill/>
        </p:spPr>
        <p:txBody>
          <a:bodyPr wrap="square">
            <a:spAutoFit/>
          </a:bodyPr>
          <a:lstStyle/>
          <a:p>
            <a:pPr algn="l"/>
            <a:r>
              <a:rPr lang="it-IT" b="0" i="0" dirty="0">
                <a:solidFill>
                  <a:srgbClr val="333333"/>
                </a:solidFill>
                <a:effectLst/>
                <a:latin typeface="Titillium Web" panose="00000500000000000000" pitchFamily="2" charset="0"/>
              </a:rPr>
              <a:t>Il ricorso, con la prova delle avvenute notifiche (da effettuarsi tramite ufficiale giudiziario e, comunque secondo le diverse modalità previste dalla normativa vigente in materia) </a:t>
            </a:r>
            <a:r>
              <a:rPr lang="it-IT" b="1" i="0" dirty="0">
                <a:solidFill>
                  <a:srgbClr val="333333"/>
                </a:solidFill>
                <a:effectLst/>
                <a:latin typeface="Titillium Web" panose="00000500000000000000" pitchFamily="2" charset="0"/>
              </a:rPr>
              <a:t>deve essere inviato</a:t>
            </a:r>
            <a:r>
              <a:rPr lang="it-IT" b="0" i="0" dirty="0">
                <a:solidFill>
                  <a:srgbClr val="333333"/>
                </a:solidFill>
                <a:effectLst/>
                <a:latin typeface="Titillium Web" panose="00000500000000000000" pitchFamily="2" charset="0"/>
              </a:rPr>
              <a:t>:</a:t>
            </a:r>
          </a:p>
          <a:p>
            <a:pPr algn="just">
              <a:buFont typeface="Arial" panose="020B0604020202020204" pitchFamily="34" charset="0"/>
              <a:buChar char="•"/>
            </a:pPr>
            <a:r>
              <a:rPr lang="it-IT" b="0" i="0" dirty="0">
                <a:solidFill>
                  <a:srgbClr val="333333"/>
                </a:solidFill>
                <a:effectLst/>
                <a:latin typeface="Titillium Web" panose="00000500000000000000" pitchFamily="2" charset="0"/>
              </a:rPr>
              <a:t>attraverso il portale di servizio online </a:t>
            </a:r>
            <a:r>
              <a:rPr lang="it-IT" b="0" i="0" u="none" strike="noStrike" dirty="0">
                <a:solidFill>
                  <a:srgbClr val="0066CC"/>
                </a:solidFill>
                <a:effectLst/>
                <a:latin typeface="Titillium Web" panose="00000500000000000000" pitchFamily="2" charset="0"/>
                <a:hlinkClick r:id="rId2"/>
              </a:rPr>
              <a:t>https://servizionline.uibm.gov.it</a:t>
            </a:r>
            <a:r>
              <a:rPr lang="it-IT" b="0" i="0" dirty="0">
                <a:solidFill>
                  <a:srgbClr val="333333"/>
                </a:solidFill>
                <a:effectLst/>
                <a:latin typeface="Titillium Web" panose="00000500000000000000" pitchFamily="2" charset="0"/>
              </a:rPr>
              <a:t>. In tal caso l’utente, per poter fruire del servizio deve avere un casella di posta certificata</a:t>
            </a:r>
          </a:p>
          <a:p>
            <a:pPr algn="just">
              <a:buFont typeface="Arial" panose="020B0604020202020204" pitchFamily="34" charset="0"/>
              <a:buChar char="•"/>
            </a:pPr>
            <a:r>
              <a:rPr lang="it-IT" b="0" i="0" dirty="0">
                <a:solidFill>
                  <a:srgbClr val="333333"/>
                </a:solidFill>
                <a:effectLst/>
                <a:latin typeface="Titillium Web" panose="00000500000000000000" pitchFamily="2" charset="0"/>
              </a:rPr>
              <a:t>mediante plico postale raccomandato, indirizzato alla Commissione dei Ricorsi – Ufficio Italiano Brevetti e Marchi – Via delle Quattro Fontane, 22 – 000184 Roma, entro trenta giorni dall’ultima notifica effettuata.</a:t>
            </a:r>
          </a:p>
          <a:p>
            <a:pPr algn="just"/>
            <a:r>
              <a:rPr lang="it-IT" b="0" i="0" dirty="0">
                <a:solidFill>
                  <a:srgbClr val="333333"/>
                </a:solidFill>
                <a:effectLst/>
                <a:latin typeface="Titillium Web" panose="00000500000000000000" pitchFamily="2" charset="0"/>
              </a:rPr>
              <a:t>Unitamente all’originale devono essere depositate 3 (tre) copie del ricorso (con gli eventuali allegati), salva la facoltà del Presidente della Commissione di richiedere un numero maggiore di copie.</a:t>
            </a:r>
          </a:p>
          <a:p>
            <a:pPr algn="just"/>
            <a:r>
              <a:rPr lang="it-IT" b="0" i="0" dirty="0">
                <a:solidFill>
                  <a:srgbClr val="333333"/>
                </a:solidFill>
                <a:effectLst/>
                <a:latin typeface="Titillium Web" panose="00000500000000000000" pitchFamily="2" charset="0"/>
              </a:rPr>
              <a:t>Al ricorso occorre allegare l’attestazione di versamento di </a:t>
            </a:r>
            <a:r>
              <a:rPr lang="it-IT" b="1" i="0" dirty="0">
                <a:solidFill>
                  <a:srgbClr val="333333"/>
                </a:solidFill>
                <a:effectLst/>
                <a:latin typeface="Titillium Web" panose="00000500000000000000" pitchFamily="2" charset="0"/>
              </a:rPr>
              <a:t>€ 518,00</a:t>
            </a:r>
            <a:r>
              <a:rPr lang="it-IT" b="0" i="0" dirty="0">
                <a:solidFill>
                  <a:srgbClr val="333333"/>
                </a:solidFill>
                <a:effectLst/>
                <a:latin typeface="Titillium Web" panose="00000500000000000000" pitchFamily="2" charset="0"/>
              </a:rPr>
              <a:t> effettuato sull’Iban, </a:t>
            </a:r>
            <a:r>
              <a:rPr lang="it-IT" b="1" i="0" dirty="0">
                <a:solidFill>
                  <a:srgbClr val="333333"/>
                </a:solidFill>
                <a:effectLst/>
                <a:latin typeface="Titillium Web" panose="00000500000000000000" pitchFamily="2" charset="0"/>
              </a:rPr>
              <a:t>IT 60W 01000 03245 348 0 10 3602 00</a:t>
            </a:r>
            <a:r>
              <a:rPr lang="it-IT" b="0" i="0" dirty="0">
                <a:solidFill>
                  <a:srgbClr val="333333"/>
                </a:solidFill>
                <a:effectLst/>
                <a:latin typeface="Titillium Web" panose="00000500000000000000" pitchFamily="2" charset="0"/>
              </a:rPr>
              <a:t> - intestato a Tesoreria Provinciale dello Stato – Roma succursale - capitolo 3602-00 – capo X.</a:t>
            </a:r>
          </a:p>
          <a:p>
            <a:pPr algn="just"/>
            <a:r>
              <a:rPr lang="it-IT" b="0" i="0" dirty="0">
                <a:solidFill>
                  <a:srgbClr val="333333"/>
                </a:solidFill>
                <a:effectLst/>
                <a:latin typeface="Titillium Web" panose="00000500000000000000" pitchFamily="2" charset="0"/>
              </a:rPr>
              <a:t>Alla somma di € 518,00 vanno aggiunti </a:t>
            </a:r>
            <a:r>
              <a:rPr lang="it-IT" b="1" i="0" dirty="0">
                <a:solidFill>
                  <a:srgbClr val="333333"/>
                </a:solidFill>
                <a:effectLst/>
                <a:latin typeface="Titillium Web" panose="00000500000000000000" pitchFamily="2" charset="0"/>
              </a:rPr>
              <a:t>€ 8,85</a:t>
            </a:r>
            <a:r>
              <a:rPr lang="it-IT" b="0" i="0" dirty="0">
                <a:solidFill>
                  <a:srgbClr val="333333"/>
                </a:solidFill>
                <a:effectLst/>
                <a:latin typeface="Titillium Web" panose="00000500000000000000" pitchFamily="2" charset="0"/>
              </a:rPr>
              <a:t> nel caso in cui l’utente desideri ricevere copia conforme della sentenza della Commissione.</a:t>
            </a:r>
          </a:p>
        </p:txBody>
      </p:sp>
    </p:spTree>
    <p:extLst>
      <p:ext uri="{BB962C8B-B14F-4D97-AF65-F5344CB8AC3E}">
        <p14:creationId xmlns:p14="http://schemas.microsoft.com/office/powerpoint/2010/main" val="3387184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6D5A18A-C3B7-4E6B-8589-B29D86D98826}"/>
              </a:ext>
            </a:extLst>
          </p:cNvPr>
          <p:cNvSpPr txBox="1"/>
          <p:nvPr/>
        </p:nvSpPr>
        <p:spPr>
          <a:xfrm>
            <a:off x="903890" y="1902372"/>
            <a:ext cx="7262648" cy="2862322"/>
          </a:xfrm>
          <a:prstGeom prst="rect">
            <a:avLst/>
          </a:prstGeom>
          <a:noFill/>
        </p:spPr>
        <p:txBody>
          <a:bodyPr wrap="square">
            <a:spAutoFit/>
          </a:bodyPr>
          <a:lstStyle/>
          <a:p>
            <a:pPr algn="l"/>
            <a:r>
              <a:rPr lang="it-IT" b="1" i="0" dirty="0">
                <a:solidFill>
                  <a:srgbClr val="333333"/>
                </a:solidFill>
                <a:effectLst/>
                <a:latin typeface="Titillium Web" panose="00000500000000000000" pitchFamily="2" charset="0"/>
              </a:rPr>
              <a:t>L’attività della Commissione dei Ricorsi</a:t>
            </a:r>
          </a:p>
          <a:p>
            <a:pPr algn="l"/>
            <a:endParaRPr lang="it-IT" b="0" i="0" dirty="0">
              <a:solidFill>
                <a:srgbClr val="333333"/>
              </a:solidFill>
              <a:effectLst/>
              <a:latin typeface="Titillium Web" panose="00000500000000000000" pitchFamily="2" charset="0"/>
            </a:endParaRPr>
          </a:p>
          <a:p>
            <a:pPr algn="l"/>
            <a:r>
              <a:rPr lang="it-IT" b="0" i="0" dirty="0">
                <a:solidFill>
                  <a:srgbClr val="333333"/>
                </a:solidFill>
                <a:effectLst/>
                <a:latin typeface="Titillium Web" panose="00000500000000000000" pitchFamily="2" charset="0"/>
              </a:rPr>
              <a:t>La Commissione deve udire le parti interessate (il richiedente un certo provvedimento o il suo mandatario e l’Ufficio Italiano Brevetti e Marchi), eventualmente i tecnici, scelti dal Presidente, e deve tenere presente le loro osservazioni scritte; può disporre, altresì, i mezzi istruttori che ritiene opportuni.</a:t>
            </a:r>
          </a:p>
          <a:p>
            <a:pPr algn="l"/>
            <a:r>
              <a:rPr lang="it-IT" b="0" i="0" dirty="0">
                <a:solidFill>
                  <a:srgbClr val="333333"/>
                </a:solidFill>
                <a:effectLst/>
                <a:latin typeface="Titillium Web" panose="00000500000000000000" pitchFamily="2" charset="0"/>
              </a:rPr>
              <a:t>Le decisioni della Commissione assumono forma di ordinanze, di decreti o di sentenze; le sentenze sono definitive e sono direttamente impugnabili avanti la Corte di Cassazione.</a:t>
            </a:r>
          </a:p>
        </p:txBody>
      </p:sp>
    </p:spTree>
    <p:extLst>
      <p:ext uri="{BB962C8B-B14F-4D97-AF65-F5344CB8AC3E}">
        <p14:creationId xmlns:p14="http://schemas.microsoft.com/office/powerpoint/2010/main" val="474773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7255693-A0DF-4066-AF17-E27E016A4541}"/>
              </a:ext>
            </a:extLst>
          </p:cNvPr>
          <p:cNvSpPr txBox="1"/>
          <p:nvPr/>
        </p:nvSpPr>
        <p:spPr>
          <a:xfrm>
            <a:off x="462455" y="1481959"/>
            <a:ext cx="8040413" cy="4382162"/>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IL BREVETTO PER MODELLO DI UTILITA’</a:t>
            </a:r>
          </a:p>
          <a:p>
            <a:pPr>
              <a:lnSpc>
                <a:spcPct val="107000"/>
              </a:lnSpc>
              <a:spcAft>
                <a:spcPts val="225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Oltre alla protezione prevista per le invenzioni industriali è possibile chiedere di proteggere il proprio trovato come Modello di utilità. Per essere protetto come modello di utilità è necessario che il trovato sia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nuovo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e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originale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 che abbia particolare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efficacia o comodità di applicazione o di impiego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Infatti, l’art. 82 del CPI stabilisce che “possono costituire oggetto di brevetto per modello di utilità i nuovi modelli atti a conferire particolare efficacia o comodità di applicazione o di impiego di macchine o parti di esse, strumenti, utensili ovvero oggetti di uso in genere, quali i nuovi modelli consistenti in particolari conformazioni, disposizioni, configurazioni o combinazioni di parti.”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Sono quindi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esclusi</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dalla brevettazione come modello di utilità i procedimenti industriali, nonché tutte le invenzioni chimiche, biotecnologiche ed elettroniche. </a:t>
            </a:r>
          </a:p>
        </p:txBody>
      </p:sp>
    </p:spTree>
    <p:extLst>
      <p:ext uri="{BB962C8B-B14F-4D97-AF65-F5344CB8AC3E}">
        <p14:creationId xmlns:p14="http://schemas.microsoft.com/office/powerpoint/2010/main" val="1638327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61153F9-0014-4696-801F-D968FDBF2B33}"/>
              </a:ext>
            </a:extLst>
          </p:cNvPr>
          <p:cNvSpPr txBox="1"/>
          <p:nvPr/>
        </p:nvSpPr>
        <p:spPr>
          <a:xfrm>
            <a:off x="441433" y="1986454"/>
            <a:ext cx="7882759" cy="4746877"/>
          </a:xfrm>
          <a:prstGeom prst="rect">
            <a:avLst/>
          </a:prstGeom>
          <a:noFill/>
        </p:spPr>
        <p:txBody>
          <a:bodyPr wrap="square">
            <a:spAutoFit/>
          </a:bodyPr>
          <a:lstStyle/>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richiedente ha facoltà di richiedere la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conversione</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da modello di utilità ad invenzione industriale in caso abbia effettuato il deposito di una domanda di brevetto per modello di utilità il cui oggetto rientri in queste tipologie di trovato.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Tutte le istruzioni relative al deposito di una domanda di brevetto per invenzione industriale si applicano anche ai brevetti per modello di utilità ad eccezione della presentazione delle rivendicazioni in inglese.</a:t>
            </a: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Infatti nel processo per l’ottenimento di un brevetto per modello di utilità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non è prevista la ricerca di anteriorità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 l’esame si svolge sulla base degli allegati presentati dal richiedente.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durata</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del brevetto per modello di utilità è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10 anni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dalla data di deposito della domanda.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dirty="0"/>
          </a:p>
        </p:txBody>
      </p:sp>
    </p:spTree>
    <p:extLst>
      <p:ext uri="{BB962C8B-B14F-4D97-AF65-F5344CB8AC3E}">
        <p14:creationId xmlns:p14="http://schemas.microsoft.com/office/powerpoint/2010/main" val="43978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D678037-12AA-489F-8E0B-6F6975FF9A96}"/>
              </a:ext>
            </a:extLst>
          </p:cNvPr>
          <p:cNvSpPr txBox="1"/>
          <p:nvPr/>
        </p:nvSpPr>
        <p:spPr>
          <a:xfrm>
            <a:off x="672661" y="1849821"/>
            <a:ext cx="7346731" cy="4773102"/>
          </a:xfrm>
          <a:prstGeom prst="rect">
            <a:avLst/>
          </a:prstGeom>
          <a:noFill/>
        </p:spPr>
        <p:txBody>
          <a:bodyPr wrap="square">
            <a:spAutoFit/>
          </a:bodyPr>
          <a:lstStyle/>
          <a:p>
            <a:pPr>
              <a:spcAft>
                <a:spcPts val="2250"/>
              </a:spcAft>
            </a:pPr>
            <a:r>
              <a:rPr lang="it-IT" sz="2000" b="1" spc="-10" dirty="0">
                <a:solidFill>
                  <a:srgbClr val="000000"/>
                </a:solidFill>
                <a:effectLst/>
                <a:latin typeface="Titillium Web" panose="00000500000000000000" pitchFamily="2" charset="0"/>
                <a:ea typeface="Times New Roman" panose="02020603050405020304" pitchFamily="18" charset="0"/>
              </a:rPr>
              <a:t>Sfruttare un brevetto</a:t>
            </a:r>
            <a:endParaRPr lang="it-IT" sz="2000" b="1"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Un brevetto è un bene intangibile, un valore economico che va gestito secondo gli interessi e le esigenze del suo titolare. Può essere venduto o acquistato, se ne possono cedere o acquisire i diritti, in tutto o in parte. E’ necessario che gli atti che riguardano tali passaggi siano riportati sul registro nazionale dei brevetti, in quanto tali iscrizioni devono essere note a tutti, e in quanto tali impugnabili da chiunque si senta leso nei propri diritti.</a:t>
            </a: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Un brevetto di per sé non è garanzia di successo commerciale. Perché possa fornire un beneficio tangibile, un brevetto deve essere sfruttato efficacemente: in linea di massima produrrà profitti solo se il prodotto incontrerà i favori del mercato oppure se aumenterà la forza e il potere contrattuale dell’impresa stessa.</a:t>
            </a:r>
          </a:p>
          <a:p>
            <a:pPr algn="just">
              <a:spcAft>
                <a:spcPts val="940"/>
              </a:spcAft>
            </a:pPr>
            <a:br>
              <a:rPr lang="it-IT" sz="1800" spc="10" dirty="0">
                <a:solidFill>
                  <a:srgbClr val="333333"/>
                </a:solidFill>
                <a:effectLst/>
                <a:latin typeface="Titillium Web" panose="00000500000000000000" pitchFamily="2" charset="0"/>
                <a:ea typeface="Times New Roman" panose="02020603050405020304" pitchFamily="18" charset="0"/>
              </a:rPr>
            </a:b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3280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DD34A15-502E-42A1-9BAA-0DBF44380159}"/>
              </a:ext>
            </a:extLst>
          </p:cNvPr>
          <p:cNvSpPr txBox="1"/>
          <p:nvPr/>
        </p:nvSpPr>
        <p:spPr>
          <a:xfrm>
            <a:off x="903889" y="1479605"/>
            <a:ext cx="7336221" cy="5378395"/>
          </a:xfrm>
          <a:prstGeom prst="rect">
            <a:avLst/>
          </a:prstGeom>
          <a:noFill/>
        </p:spPr>
        <p:txBody>
          <a:bodyPr wrap="square">
            <a:spAutoFit/>
          </a:bodyPr>
          <a:lstStyle/>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Per utilizzare economicamente al meglio un proprio brevetto, in alternativa o ad integrazione della sua commercializzazione diretta, un’azienda dispone di una serie di opzioni:</a:t>
            </a:r>
          </a:p>
          <a:p>
            <a:pPr marL="285750" indent="-285750" algn="just">
              <a:spcAft>
                <a:spcPts val="940"/>
              </a:spcAft>
              <a:buFont typeface="Arial" panose="020B0604020202020204" pitchFamily="34" charset="0"/>
              <a:buChar char="•"/>
            </a:pPr>
            <a:r>
              <a:rPr lang="it-IT" sz="1800" b="1" spc="15" dirty="0">
                <a:solidFill>
                  <a:srgbClr val="333333"/>
                </a:solidFill>
                <a:effectLst/>
                <a:latin typeface="Titillium Web" panose="00000500000000000000" pitchFamily="2" charset="0"/>
                <a:ea typeface="Times New Roman" panose="02020603050405020304" pitchFamily="18" charset="0"/>
              </a:rPr>
              <a:t>Vendere il brevetto</a:t>
            </a:r>
          </a:p>
          <a:p>
            <a:pPr algn="just">
              <a:spcAft>
                <a:spcPts val="940"/>
              </a:spcAft>
            </a:pPr>
            <a:r>
              <a:rPr lang="it-IT" sz="1800" spc="15" dirty="0">
                <a:solidFill>
                  <a:srgbClr val="333333"/>
                </a:solidFill>
                <a:effectLst/>
                <a:latin typeface="Titillium Web" panose="00000500000000000000" pitchFamily="2" charset="0"/>
                <a:ea typeface="Times New Roman" panose="02020603050405020304" pitchFamily="18" charset="0"/>
              </a:rPr>
              <a:t>La </a:t>
            </a:r>
            <a:r>
              <a:rPr lang="it-IT" sz="1800" b="1" spc="15" dirty="0">
                <a:solidFill>
                  <a:srgbClr val="333333"/>
                </a:solidFill>
                <a:effectLst/>
                <a:latin typeface="Titillium Web" panose="00000500000000000000" pitchFamily="2" charset="0"/>
                <a:ea typeface="Times New Roman" panose="02020603050405020304" pitchFamily="18" charset="0"/>
              </a:rPr>
              <a:t>cessione</a:t>
            </a:r>
            <a:r>
              <a:rPr lang="it-IT" sz="1800" spc="15" dirty="0">
                <a:solidFill>
                  <a:srgbClr val="333333"/>
                </a:solidFill>
                <a:effectLst/>
                <a:latin typeface="Titillium Web" panose="00000500000000000000" pitchFamily="2" charset="0"/>
                <a:ea typeface="Times New Roman" panose="02020603050405020304" pitchFamily="18" charset="0"/>
              </a:rPr>
              <a:t> a terzi, vale a dire il trasferimento della titolarità di un brevetto ad altri soggetti, comporta il trasferimento permanente della titolarità del brevetto a un’altra persona. Avviene di norma con un contratto traslativo (vendita, permuta, donazione, o conferimento in società). Il ricavo avviene sotto forma di pagamento unico e definitivo, che non prevede ulteriori introiti.</a:t>
            </a:r>
          </a:p>
          <a:p>
            <a:pPr marL="285750" indent="-285750" algn="just">
              <a:spcAft>
                <a:spcPts val="940"/>
              </a:spcAft>
              <a:buFont typeface="Arial" panose="020B0604020202020204" pitchFamily="34" charset="0"/>
              <a:buChar char="•"/>
            </a:pPr>
            <a:r>
              <a:rPr lang="it-IT" b="1" i="0" dirty="0">
                <a:solidFill>
                  <a:srgbClr val="333333"/>
                </a:solidFill>
                <a:effectLst/>
                <a:latin typeface="Titillium Web" panose="00000500000000000000" pitchFamily="2" charset="0"/>
              </a:rPr>
              <a:t>Dare in usufrutto il brevetto</a:t>
            </a:r>
          </a:p>
          <a:p>
            <a:pPr algn="just">
              <a:spcAft>
                <a:spcPts val="940"/>
              </a:spcAft>
            </a:pPr>
            <a:r>
              <a:rPr lang="it-IT" b="0" i="0" dirty="0">
                <a:solidFill>
                  <a:srgbClr val="333333"/>
                </a:solidFill>
                <a:effectLst/>
                <a:latin typeface="Titillium Web" panose="00000500000000000000" pitchFamily="2" charset="0"/>
              </a:rPr>
              <a:t>L’usufrutto è un diritto reale a tempo determinato.</a:t>
            </a:r>
            <a:br>
              <a:rPr lang="it-IT" dirty="0"/>
            </a:br>
            <a:r>
              <a:rPr lang="it-IT" b="0" i="0" dirty="0">
                <a:solidFill>
                  <a:srgbClr val="333333"/>
                </a:solidFill>
                <a:effectLst/>
                <a:latin typeface="Titillium Web" panose="00000500000000000000" pitchFamily="2" charset="0"/>
              </a:rPr>
              <a:t>Il titolare del diritto di usufrutto può usare il brevetto e sfruttare ogni utilità, con il limite del rispetto della sua destinazione economica</a:t>
            </a:r>
            <a:r>
              <a:rPr lang="it-IT" dirty="0">
                <a:solidFill>
                  <a:srgbClr val="333333"/>
                </a:solidFill>
                <a:latin typeface="Titillium Web" panose="00000500000000000000" pitchFamily="2" charset="0"/>
              </a:rPr>
              <a:t>. Al termine dell’usufrutto colui che ha dato in usufrutto il brevetto (cd. </a:t>
            </a:r>
            <a:r>
              <a:rPr lang="it-IT" b="0" i="0" dirty="0">
                <a:solidFill>
                  <a:srgbClr val="333333"/>
                </a:solidFill>
                <a:effectLst/>
                <a:latin typeface="Titillium Web" panose="00000500000000000000" pitchFamily="2" charset="0"/>
              </a:rPr>
              <a:t>nudo proprietario) riacquista la pienezza della proprietà.</a:t>
            </a:r>
            <a:endParaRPr lang="it-IT" sz="1800" dirty="0">
              <a:effectLst/>
              <a:latin typeface="Times New Roman" panose="02020603050405020304" pitchFamily="18" charset="0"/>
              <a:ea typeface="Times New Roman" panose="02020603050405020304" pitchFamily="18" charset="0"/>
            </a:endParaRPr>
          </a:p>
          <a:p>
            <a:pPr algn="just">
              <a:spcAft>
                <a:spcPts val="940"/>
              </a:spcAft>
            </a:pP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96603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2FBDF9B-AF5E-433E-AFAE-367649B67D25}"/>
              </a:ext>
            </a:extLst>
          </p:cNvPr>
          <p:cNvSpPr txBox="1"/>
          <p:nvPr/>
        </p:nvSpPr>
        <p:spPr>
          <a:xfrm>
            <a:off x="683171" y="1870841"/>
            <a:ext cx="7767145" cy="4524315"/>
          </a:xfrm>
          <a:prstGeom prst="rect">
            <a:avLst/>
          </a:prstGeom>
          <a:noFill/>
        </p:spPr>
        <p:txBody>
          <a:bodyPr wrap="square">
            <a:spAutoFit/>
          </a:bodyPr>
          <a:lstStyle/>
          <a:p>
            <a:pPr marL="285750" indent="-285750" algn="l">
              <a:buFont typeface="Arial" panose="020B0604020202020204" pitchFamily="34" charset="0"/>
              <a:buChar char="•"/>
            </a:pPr>
            <a:r>
              <a:rPr lang="it-IT" b="1" i="0" dirty="0">
                <a:solidFill>
                  <a:srgbClr val="000000"/>
                </a:solidFill>
                <a:effectLst/>
                <a:latin typeface="Titillium Web" panose="00000500000000000000" pitchFamily="2" charset="0"/>
              </a:rPr>
              <a:t>Concedere in licenza un brevetto</a:t>
            </a:r>
          </a:p>
          <a:p>
            <a:pPr algn="just"/>
            <a:r>
              <a:rPr lang="it-IT" b="0" i="0" dirty="0">
                <a:solidFill>
                  <a:srgbClr val="333333"/>
                </a:solidFill>
                <a:effectLst/>
                <a:latin typeface="Titillium Web" panose="00000500000000000000" pitchFamily="2" charset="0"/>
              </a:rPr>
              <a:t>Un brevetto viene ceduto in licenza quando il relativo proprietario (il licenziante) concede il permesso ad altro soggetto (il licenziatario) di utilizzare l’invenzione (o il modello di utilità) brevettata per scopi concordati reciprocamente. In questi casi, un contratto di concessione viene generalmente firmato tra le due parti, specificando i termini e l’ambito dell’accordo.</a:t>
            </a:r>
            <a:br>
              <a:rPr lang="it-IT" b="0" i="0" dirty="0">
                <a:solidFill>
                  <a:srgbClr val="333333"/>
                </a:solidFill>
                <a:effectLst/>
                <a:latin typeface="Titillium Web" panose="00000500000000000000" pitchFamily="2" charset="0"/>
              </a:rPr>
            </a:br>
            <a:endParaRPr lang="it-IT" b="0" i="0" dirty="0">
              <a:solidFill>
                <a:srgbClr val="333333"/>
              </a:solidFill>
              <a:effectLst/>
              <a:latin typeface="Titillium Web" panose="00000500000000000000" pitchFamily="2" charset="0"/>
            </a:endParaRPr>
          </a:p>
          <a:p>
            <a:pPr algn="just"/>
            <a:r>
              <a:rPr lang="it-IT" b="0" i="0" dirty="0">
                <a:solidFill>
                  <a:srgbClr val="333333"/>
                </a:solidFill>
                <a:effectLst/>
                <a:latin typeface="Titillium Web" panose="00000500000000000000" pitchFamily="2" charset="0"/>
              </a:rPr>
              <a:t>Al contrario della vendita, la concessione in licenza di un brevetto a terzi consente di ricevere periodicamente delle retribuzioni (di solito si tratta di </a:t>
            </a:r>
            <a:r>
              <a:rPr lang="it-IT" b="1" i="0" dirty="0">
                <a:solidFill>
                  <a:srgbClr val="333333"/>
                </a:solidFill>
                <a:effectLst/>
                <a:latin typeface="Titillium Web" panose="00000500000000000000" pitchFamily="2" charset="0"/>
              </a:rPr>
              <a:t>royalty</a:t>
            </a:r>
            <a:r>
              <a:rPr lang="it-IT" b="0" i="0" dirty="0">
                <a:solidFill>
                  <a:srgbClr val="333333"/>
                </a:solidFill>
                <a:effectLst/>
                <a:latin typeface="Titillium Web" panose="00000500000000000000" pitchFamily="2" charset="0"/>
              </a:rPr>
              <a:t>) che si possono basare sul volume di produzione del prodotto in concessione oppure sulle vendite nette. In molti casi la remunerazione per la concessione di un brevetto è una combinazione di pagamento forfettario e royalty. </a:t>
            </a:r>
          </a:p>
          <a:p>
            <a:r>
              <a:rPr lang="it-IT" b="0" i="0" dirty="0">
                <a:solidFill>
                  <a:srgbClr val="333333"/>
                </a:solidFill>
                <a:effectLst/>
                <a:latin typeface="Titillium Web" panose="00000500000000000000" pitchFamily="2" charset="0"/>
              </a:rPr>
              <a:t>Talvolta, una quota del capitale della compagnia del licenziatario può sostituire una royalty.</a:t>
            </a:r>
            <a:br>
              <a:rPr lang="it-IT" b="0" i="0" dirty="0">
                <a:solidFill>
                  <a:srgbClr val="333333"/>
                </a:solidFill>
                <a:effectLst/>
                <a:latin typeface="Titillium Web" panose="00000500000000000000" pitchFamily="2" charset="0"/>
              </a:rPr>
            </a:br>
            <a:endParaRPr lang="it-IT" b="0" i="0" dirty="0">
              <a:solidFill>
                <a:srgbClr val="333333"/>
              </a:solidFill>
              <a:effectLst/>
              <a:latin typeface="Titillium Web" panose="00000500000000000000" pitchFamily="2" charset="0"/>
            </a:endParaRPr>
          </a:p>
        </p:txBody>
      </p:sp>
    </p:spTree>
    <p:extLst>
      <p:ext uri="{BB962C8B-B14F-4D97-AF65-F5344CB8AC3E}">
        <p14:creationId xmlns:p14="http://schemas.microsoft.com/office/powerpoint/2010/main" val="3360820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D4C6846-68F6-4A62-8CD6-D06F217121D5}"/>
              </a:ext>
            </a:extLst>
          </p:cNvPr>
          <p:cNvSpPr txBox="1"/>
          <p:nvPr/>
        </p:nvSpPr>
        <p:spPr>
          <a:xfrm>
            <a:off x="693683" y="1723467"/>
            <a:ext cx="7714593" cy="5355312"/>
          </a:xfrm>
          <a:prstGeom prst="rect">
            <a:avLst/>
          </a:prstGeom>
          <a:noFill/>
        </p:spPr>
        <p:txBody>
          <a:bodyPr wrap="square">
            <a:spAutoFit/>
          </a:bodyPr>
          <a:lstStyle/>
          <a:p>
            <a:pPr algn="just"/>
            <a:r>
              <a:rPr lang="it-IT" b="0" i="0" dirty="0">
                <a:solidFill>
                  <a:srgbClr val="333333"/>
                </a:solidFill>
                <a:effectLst/>
                <a:latin typeface="Titillium Web" panose="00000500000000000000" pitchFamily="2" charset="0"/>
              </a:rPr>
              <a:t>La concessione di una licenza può essere una strategia finanziaria molto valida dal punto di vista economico, particolarmente utile se il soggetto titolare del brevetto non si trova nella condizione di produrla del tutto o in quantità sufficiente per soddisfare una certa esigenza di mercato o coprire una determinata area geografica.</a:t>
            </a:r>
          </a:p>
          <a:p>
            <a:pPr algn="just"/>
            <a:endParaRPr lang="it-IT" b="0" i="0" dirty="0">
              <a:solidFill>
                <a:srgbClr val="333333"/>
              </a:solidFill>
              <a:effectLst/>
              <a:latin typeface="Titillium Web" panose="00000500000000000000" pitchFamily="2" charset="0"/>
            </a:endParaRPr>
          </a:p>
          <a:p>
            <a:pPr algn="just"/>
            <a:r>
              <a:rPr lang="it-IT" b="0" i="0" dirty="0">
                <a:solidFill>
                  <a:srgbClr val="333333"/>
                </a:solidFill>
                <a:effectLst/>
                <a:latin typeface="Titillium Web" panose="00000500000000000000" pitchFamily="2" charset="0"/>
              </a:rPr>
              <a:t>Ci sono tre tipi di accordi di licenza:</a:t>
            </a:r>
          </a:p>
          <a:p>
            <a:pPr algn="just">
              <a:buFont typeface="Arial" panose="020B0604020202020204" pitchFamily="34" charset="0"/>
              <a:buChar char="•"/>
            </a:pPr>
            <a:r>
              <a:rPr lang="it-IT" b="1" i="1" dirty="0">
                <a:solidFill>
                  <a:srgbClr val="333333"/>
                </a:solidFill>
                <a:effectLst/>
                <a:latin typeface="Titillium Web" panose="00000500000000000000" pitchFamily="2" charset="0"/>
              </a:rPr>
              <a:t>licenza esclusiva</a:t>
            </a:r>
            <a:r>
              <a:rPr lang="it-IT" b="0" i="0" dirty="0">
                <a:solidFill>
                  <a:srgbClr val="333333"/>
                </a:solidFill>
                <a:effectLst/>
                <a:latin typeface="Titillium Web" panose="00000500000000000000" pitchFamily="2" charset="0"/>
              </a:rPr>
              <a:t>: un solo concessionario ha il diritto di utilizzare la tecnologia brevettata, la quale non può essere usata dal proprietario del brevetto</a:t>
            </a:r>
          </a:p>
          <a:p>
            <a:pPr algn="just">
              <a:buFont typeface="Arial" panose="020B0604020202020204" pitchFamily="34" charset="0"/>
              <a:buChar char="•"/>
            </a:pPr>
            <a:r>
              <a:rPr lang="it-IT" b="1" i="1" dirty="0">
                <a:solidFill>
                  <a:srgbClr val="333333"/>
                </a:solidFill>
                <a:effectLst/>
                <a:latin typeface="Titillium Web" panose="00000500000000000000" pitchFamily="2" charset="0"/>
              </a:rPr>
              <a:t>licenza unica: </a:t>
            </a:r>
            <a:r>
              <a:rPr lang="it-IT" b="0" i="0" dirty="0">
                <a:solidFill>
                  <a:srgbClr val="333333"/>
                </a:solidFill>
                <a:effectLst/>
                <a:latin typeface="Titillium Web" panose="00000500000000000000" pitchFamily="2" charset="0"/>
              </a:rPr>
              <a:t>un solo concessionario, unitamente al proprietario del brevetto, ha il diritto di utilizzare la tecnologia brevettata</a:t>
            </a:r>
          </a:p>
          <a:p>
            <a:pPr algn="just">
              <a:buFont typeface="Arial" panose="020B0604020202020204" pitchFamily="34" charset="0"/>
              <a:buChar char="•"/>
            </a:pPr>
            <a:r>
              <a:rPr lang="it-IT" b="1" i="1" dirty="0">
                <a:solidFill>
                  <a:srgbClr val="333333"/>
                </a:solidFill>
                <a:effectLst/>
                <a:latin typeface="Titillium Web" panose="00000500000000000000" pitchFamily="2" charset="0"/>
              </a:rPr>
              <a:t>licenza non esclusiva: </a:t>
            </a:r>
            <a:r>
              <a:rPr lang="it-IT" b="0" i="0" dirty="0">
                <a:solidFill>
                  <a:srgbClr val="333333"/>
                </a:solidFill>
                <a:effectLst/>
                <a:latin typeface="Titillium Web" panose="00000500000000000000" pitchFamily="2" charset="0"/>
              </a:rPr>
              <a:t>diversi concessionari, verosimilmente in aree diverse, e il titolare del brevetto hanno il diritto di utilizzare la tecnologia brevettata.</a:t>
            </a:r>
          </a:p>
          <a:p>
            <a:pPr algn="just"/>
            <a:r>
              <a:rPr lang="it-IT" b="0" i="0" dirty="0">
                <a:solidFill>
                  <a:srgbClr val="333333"/>
                </a:solidFill>
                <a:effectLst/>
                <a:latin typeface="Titillium Web" panose="00000500000000000000" pitchFamily="2" charset="0"/>
              </a:rPr>
              <a:t>In un singolo accordo di concessione può essere prevista l’assegnazione di alcuni diritti su base esclusiva e di altri su base unica o non esclusiva.</a:t>
            </a:r>
            <a:br>
              <a:rPr lang="it-IT" dirty="0"/>
            </a:br>
            <a:r>
              <a:rPr lang="it-IT" b="0" i="0" dirty="0">
                <a:solidFill>
                  <a:srgbClr val="333333"/>
                </a:solidFill>
                <a:effectLst/>
                <a:latin typeface="Titillium Web" panose="00000500000000000000" pitchFamily="2" charset="0"/>
              </a:rPr>
              <a:t>La scelta se concedere una licenza esclusiva o non esclusiva dipende dal tipo di prodotto brevettato e dalla strategia commerciale dell’azienda. </a:t>
            </a:r>
          </a:p>
          <a:p>
            <a:br>
              <a:rPr lang="it-IT" dirty="0"/>
            </a:br>
            <a:endParaRPr lang="it-IT" b="0" i="0" dirty="0">
              <a:solidFill>
                <a:srgbClr val="333333"/>
              </a:solidFill>
              <a:effectLst/>
              <a:latin typeface="Titillium Web" panose="00000500000000000000" pitchFamily="2" charset="0"/>
            </a:endParaRPr>
          </a:p>
        </p:txBody>
      </p:sp>
    </p:spTree>
    <p:extLst>
      <p:ext uri="{BB962C8B-B14F-4D97-AF65-F5344CB8AC3E}">
        <p14:creationId xmlns:p14="http://schemas.microsoft.com/office/powerpoint/2010/main" val="22701928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83AE5A0-D07F-4737-B39B-093C6046FD05}"/>
              </a:ext>
            </a:extLst>
          </p:cNvPr>
          <p:cNvSpPr txBox="1"/>
          <p:nvPr/>
        </p:nvSpPr>
        <p:spPr>
          <a:xfrm>
            <a:off x="504497" y="1597572"/>
            <a:ext cx="8008882" cy="4247317"/>
          </a:xfrm>
          <a:prstGeom prst="rect">
            <a:avLst/>
          </a:prstGeom>
          <a:noFill/>
        </p:spPr>
        <p:txBody>
          <a:bodyPr wrap="square">
            <a:spAutoFit/>
          </a:bodyPr>
          <a:lstStyle/>
          <a:p>
            <a:pPr marL="285750" indent="-285750" algn="l">
              <a:buFont typeface="Arial" panose="020B0604020202020204" pitchFamily="34" charset="0"/>
              <a:buChar char="•"/>
            </a:pPr>
            <a:r>
              <a:rPr lang="it-IT" b="1" i="0" dirty="0">
                <a:solidFill>
                  <a:srgbClr val="000000"/>
                </a:solidFill>
                <a:effectLst/>
                <a:latin typeface="Titillium Web" panose="00000500000000000000" pitchFamily="2" charset="0"/>
              </a:rPr>
              <a:t>Dar vita a una joint venture o ad altre alleanze strategiche</a:t>
            </a:r>
          </a:p>
          <a:p>
            <a:pPr algn="just"/>
            <a:r>
              <a:rPr lang="it-IT" b="0" i="0" dirty="0">
                <a:solidFill>
                  <a:srgbClr val="333333"/>
                </a:solidFill>
                <a:effectLst/>
                <a:latin typeface="Titillium Web" panose="00000500000000000000" pitchFamily="2" charset="0"/>
              </a:rPr>
              <a:t>La quarta soluzione per lo sfruttamento dei diritti brevettuali è dar vita a un sistema di licenze incrociate, con il quale i firmatari dell’accordo si scambiano reciprocamente licenze sui propri brevetti. La licenza incrociata è molto comune nelle industrie, dove molti brevetti che coprono un ampio ambito di invenzioni complementari appartengono a due o più concorrenti, i quali si accordano per concedersi vicendevolmente l'autorizzazione a utilizzare i propri titoli brevettuali.</a:t>
            </a:r>
          </a:p>
          <a:p>
            <a:pPr algn="just"/>
            <a:endParaRPr lang="it-IT" dirty="0">
              <a:solidFill>
                <a:srgbClr val="333333"/>
              </a:solidFill>
              <a:latin typeface="Titillium Web" panose="00000500000000000000" pitchFamily="2" charset="0"/>
            </a:endParaRPr>
          </a:p>
          <a:p>
            <a:pPr marL="285750" indent="-285750" algn="l">
              <a:buFont typeface="Arial" panose="020B0604020202020204" pitchFamily="34" charset="0"/>
              <a:buChar char="•"/>
            </a:pPr>
            <a:r>
              <a:rPr lang="it-IT" b="1" i="0" dirty="0">
                <a:solidFill>
                  <a:srgbClr val="000000"/>
                </a:solidFill>
                <a:effectLst/>
                <a:latin typeface="Titillium Web" panose="00000500000000000000" pitchFamily="2" charset="0"/>
              </a:rPr>
              <a:t>Concedere in pegno un brevetto</a:t>
            </a:r>
          </a:p>
          <a:p>
            <a:pPr algn="just"/>
            <a:r>
              <a:rPr lang="it-IT" b="0" i="0" dirty="0">
                <a:solidFill>
                  <a:srgbClr val="333333"/>
                </a:solidFill>
                <a:effectLst/>
                <a:latin typeface="Titillium Web" panose="00000500000000000000" pitchFamily="2" charset="0"/>
              </a:rPr>
              <a:t>Seppure non molto diffusa nella prassi, è configurabile la costituzione di un diritto di pegno su brevetti. Si tratta di un’opportunità molto utile per gli imprenditori che abbiano bisogno di risorse finanziarie per effettuare gli investimenti necessari allo sviluppo della propria azienda. Anche il pegno su un brevetto di un’invenzione industriale si costituisce mediante trascrizione presso l’UIBM.</a:t>
            </a:r>
          </a:p>
          <a:p>
            <a:pPr algn="just"/>
            <a:endParaRPr lang="it-IT" b="0" i="0" dirty="0">
              <a:solidFill>
                <a:srgbClr val="333333"/>
              </a:solidFill>
              <a:effectLst/>
              <a:latin typeface="Titillium Web" panose="00000500000000000000" pitchFamily="2" charset="0"/>
            </a:endParaRPr>
          </a:p>
        </p:txBody>
      </p:sp>
    </p:spTree>
    <p:extLst>
      <p:ext uri="{BB962C8B-B14F-4D97-AF65-F5344CB8AC3E}">
        <p14:creationId xmlns:p14="http://schemas.microsoft.com/office/powerpoint/2010/main" val="139699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FE314B6-AF31-4740-B46B-FEFBB5EDCF86}"/>
              </a:ext>
            </a:extLst>
          </p:cNvPr>
          <p:cNvSpPr txBox="1"/>
          <p:nvPr/>
        </p:nvSpPr>
        <p:spPr>
          <a:xfrm>
            <a:off x="914400" y="1303283"/>
            <a:ext cx="7194619" cy="5080878"/>
          </a:xfrm>
          <a:prstGeom prst="rect">
            <a:avLst/>
          </a:prstGeom>
          <a:noFill/>
        </p:spPr>
        <p:txBody>
          <a:bodyPr wrap="square">
            <a:spAutoFit/>
          </a:bodyPr>
          <a:lstStyle/>
          <a:p>
            <a:pPr>
              <a:spcAft>
                <a:spcPts val="2250"/>
              </a:spcAft>
            </a:pPr>
            <a:r>
              <a:rPr lang="it-IT" sz="2000" b="1" spc="-10" dirty="0">
                <a:solidFill>
                  <a:srgbClr val="000000"/>
                </a:solidFill>
                <a:effectLst/>
                <a:latin typeface="Titillium Web" panose="00000500000000000000" pitchFamily="2" charset="0"/>
                <a:ea typeface="Times New Roman" panose="02020603050405020304" pitchFamily="18" charset="0"/>
              </a:rPr>
              <a:t>Requisiti di brevettabilità</a:t>
            </a:r>
            <a:endParaRPr lang="it-IT" sz="2000" b="1" dirty="0">
              <a:effectLst/>
              <a:latin typeface="Times New Roman" panose="02020603050405020304" pitchFamily="18" charset="0"/>
              <a:ea typeface="Times New Roman" panose="02020603050405020304" pitchFamily="18" charset="0"/>
            </a:endParaRPr>
          </a:p>
          <a:p>
            <a:pPr>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Un’invenzione per essere brevettata deve consistere in una soluzione nuova ed originale di un problema tecnico. L’oggetto dell’invenzione (trovato) può essere un prodotto materiale oppure un metodo di produzione di beni o di  realizzazione di un servizio.</a:t>
            </a:r>
            <a:endParaRPr lang="it-IT" sz="1800" dirty="0">
              <a:effectLst/>
              <a:latin typeface="Times New Roman" panose="02020603050405020304" pitchFamily="18" charset="0"/>
              <a:ea typeface="Times New Roman" panose="02020603050405020304" pitchFamily="18" charset="0"/>
            </a:endParaRPr>
          </a:p>
          <a:p>
            <a:pPr>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I tre requisiti fondamentali di  validità di un brevetto sono: la </a:t>
            </a:r>
            <a:r>
              <a:rPr lang="it-IT" sz="1800" b="1" spc="10" dirty="0">
                <a:solidFill>
                  <a:srgbClr val="333333"/>
                </a:solidFill>
                <a:effectLst/>
                <a:latin typeface="Titillium Web" panose="00000500000000000000" pitchFamily="2" charset="0"/>
                <a:ea typeface="Times New Roman" panose="02020603050405020304" pitchFamily="18" charset="0"/>
              </a:rPr>
              <a:t>novità,</a:t>
            </a:r>
            <a:r>
              <a:rPr lang="it-IT" sz="1800" spc="10" dirty="0">
                <a:solidFill>
                  <a:srgbClr val="333333"/>
                </a:solidFill>
                <a:effectLst/>
                <a:latin typeface="Titillium Web" panose="00000500000000000000" pitchFamily="2" charset="0"/>
                <a:ea typeface="Times New Roman" panose="02020603050405020304" pitchFamily="18" charset="0"/>
              </a:rPr>
              <a:t> l’</a:t>
            </a:r>
            <a:r>
              <a:rPr lang="it-IT" sz="1800" b="1" spc="10" dirty="0">
                <a:solidFill>
                  <a:srgbClr val="333333"/>
                </a:solidFill>
                <a:effectLst/>
                <a:latin typeface="Titillium Web" panose="00000500000000000000" pitchFamily="2" charset="0"/>
                <a:ea typeface="Times New Roman" panose="02020603050405020304" pitchFamily="18" charset="0"/>
              </a:rPr>
              <a:t>originalità</a:t>
            </a:r>
            <a:r>
              <a:rPr lang="it-IT" sz="1800" spc="10" dirty="0">
                <a:solidFill>
                  <a:srgbClr val="333333"/>
                </a:solidFill>
                <a:effectLst/>
                <a:latin typeface="Titillium Web" panose="00000500000000000000" pitchFamily="2" charset="0"/>
                <a:ea typeface="Times New Roman" panose="02020603050405020304" pitchFamily="18" charset="0"/>
              </a:rPr>
              <a:t> (attività inventiva) e l’</a:t>
            </a:r>
            <a:r>
              <a:rPr lang="it-IT" sz="1800" b="1" spc="10" dirty="0" err="1">
                <a:solidFill>
                  <a:srgbClr val="333333"/>
                </a:solidFill>
                <a:effectLst/>
                <a:latin typeface="Titillium Web" panose="00000500000000000000" pitchFamily="2" charset="0"/>
                <a:ea typeface="Times New Roman" panose="02020603050405020304" pitchFamily="18" charset="0"/>
              </a:rPr>
              <a:t>industrialità</a:t>
            </a:r>
            <a:r>
              <a:rPr lang="it-IT" sz="1800" spc="10" dirty="0">
                <a:solidFill>
                  <a:srgbClr val="333333"/>
                </a:solidFill>
                <a:effectLst/>
                <a:latin typeface="Titillium Web" panose="00000500000000000000" pitchFamily="2"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r>
              <a:rPr lang="it-IT" sz="1800" b="1" spc="10" dirty="0">
                <a:solidFill>
                  <a:srgbClr val="333333"/>
                </a:solidFill>
                <a:effectLst/>
                <a:latin typeface="Titillium Web" panose="00000500000000000000" pitchFamily="2" charset="0"/>
                <a:ea typeface="Calibri" panose="020F0502020204030204" pitchFamily="34" charset="0"/>
                <a:cs typeface="Times New Roman" panose="02020603050405020304" pitchFamily="18" charset="0"/>
              </a:rPr>
              <a:t>Novità</a:t>
            </a:r>
            <a:r>
              <a:rPr lang="it-IT" sz="1800" spc="10" dirty="0">
                <a:solidFill>
                  <a:srgbClr val="333333"/>
                </a:solidFill>
                <a:effectLst/>
                <a:latin typeface="Titillium Web" panose="00000500000000000000" pitchFamily="2" charset="0"/>
                <a:ea typeface="Calibri" panose="020F0502020204030204" pitchFamily="34" charset="0"/>
                <a:cs typeface="Times New Roman" panose="02020603050405020304" pitchFamily="18" charset="0"/>
              </a:rPr>
              <a:t> - Un’invenzione è considerata nuova se non è già compresa nello stato della tecnica; ove per stato della tecnica si intende tutto ciò che è stato reso accessibile al pubblico, in Italia o all’estero, prima della data di deposito della domanda di brevetto mediante divulgazione scritta od orale, una utilizzazione o un qualsiasi altro mezzo (Rif. Art 46 CPI). Anche la pubblicazione dell’invenzione in un giornale scientifico, la relativa presentazione in una conferenza, l’utilizzo in ambito commerciale, l’esposizione in un catalogo costituiscono atti in grado di annullare la novità.</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1994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68EB883-0D66-4EFE-B22E-01C45FE0E110}"/>
              </a:ext>
            </a:extLst>
          </p:cNvPr>
          <p:cNvSpPr txBox="1"/>
          <p:nvPr/>
        </p:nvSpPr>
        <p:spPr>
          <a:xfrm>
            <a:off x="462455" y="1429407"/>
            <a:ext cx="8166537" cy="5881034"/>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Mantenere un brevetto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diritti di proprietà industriale hanno una durata di 20 anni dalla data di deposito nel caso di brevetti per invenzione industriale, di 10 anni dalla data di deposito per modelli di utilità, a partire dalla data del deposito, a due condizioni: </a:t>
            </a:r>
          </a:p>
          <a:p>
            <a:pPr marL="342900" indent="-342900">
              <a:lnSpc>
                <a:spcPct val="107000"/>
              </a:lnSpc>
              <a:spcAft>
                <a:spcPts val="940"/>
              </a:spcAft>
              <a:buFont typeface="+mj-lt"/>
              <a:buAutoNum type="arabicPeriod"/>
            </a:pPr>
            <a:r>
              <a:rPr lang="it-IT" b="1" spc="10"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rPr>
              <a:t>Attuazione: </a:t>
            </a:r>
            <a:r>
              <a:rPr lang="it-IT" spc="10"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rPr>
              <a:t> La legge prevede che l'oggetto del brevetto deve essere attuato </a:t>
            </a:r>
            <a:r>
              <a:rPr lang="it-IT" b="1" spc="10"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rPr>
              <a:t>entro tre anni dalla data di concessione del brevetto </a:t>
            </a:r>
            <a:r>
              <a:rPr lang="it-IT" spc="10"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rPr>
              <a:t>e che l'attuazione non deve essere sospesa per più di tre anni consecutivi. «Attuazione» significa fabbricazione e vendita in Italia o importazione e vendita in Italia di oggetti prodotti in uno Stato membro dell'Unione Europea e/o in uno Stato membro dell’Organizzazione Mondiale del Commercio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che siano regolarmente pagate le relative spese di mantenimento. Lo spirito di questa norma è agevolare lo sviluppo dell'industria, impedendo che, per interesse personale (ad es. per consentire al titolare del brevetto di sfruttare i suoi vecchi impianti), invenzioni magari importanti non vengano attuate, bloccando così il settore per tutti i 20 anni di durata del brevetto.</a:t>
            </a:r>
            <a:b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b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b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br>
            <a:endParaRPr lang="it-IT" dirty="0"/>
          </a:p>
        </p:txBody>
      </p:sp>
    </p:spTree>
    <p:extLst>
      <p:ext uri="{BB962C8B-B14F-4D97-AF65-F5344CB8AC3E}">
        <p14:creationId xmlns:p14="http://schemas.microsoft.com/office/powerpoint/2010/main" val="308806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E0A9B79-AA53-494A-BBA9-413C57B31CE9}"/>
              </a:ext>
            </a:extLst>
          </p:cNvPr>
          <p:cNvSpPr txBox="1"/>
          <p:nvPr/>
        </p:nvSpPr>
        <p:spPr>
          <a:xfrm>
            <a:off x="483477" y="1954924"/>
            <a:ext cx="8092964" cy="5309530"/>
          </a:xfrm>
          <a:prstGeom prst="rect">
            <a:avLst/>
          </a:prstGeom>
          <a:noFill/>
        </p:spPr>
        <p:txBody>
          <a:bodyPr wrap="square">
            <a:spAutoFit/>
          </a:bodyPr>
          <a:lstStyle/>
          <a:p>
            <a:pPr algn="just">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2. Quote di mantenimento-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spese di mantenimento di un brevetto devono essere regolarmente pagate: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si è ottenuto un brevetto per invenzione, con cadenza annuale, a partire dal quinto anno dalla richiesta di brevettazione (le prime quattro annualità sono incluse nella tassa di deposito / comprese nei costi della domanda stessa)</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invece si è ottenuto un brevetto per modello di utilità, occorre pagare contestualmente al deposito della domanda cinque annualità e dopo cinque anni pagare le altre cinque.</a:t>
            </a:r>
            <a:endParaRPr lang="it-IT"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l’ annualità non viene pagata nei termini il brevetto decade e con esso il diritto del titolare al suo utilizzo esclusivo.     </a:t>
            </a:r>
            <a:b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b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Alla scadenza dei 20 anni di protezione (o dei 10, per i modelli di utilità), l'oggetto del brevetto o della privativa diventa comunque di pubblico dominio, ovvero non gode più di protezione e chiunque ne può usufruire senza vincoli o versamento di corrispettivi.</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8714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EBC4299-FB15-439A-86F8-D37EB2BCA87D}"/>
              </a:ext>
            </a:extLst>
          </p:cNvPr>
          <p:cNvSpPr txBox="1"/>
          <p:nvPr/>
        </p:nvSpPr>
        <p:spPr>
          <a:xfrm>
            <a:off x="451945" y="1629103"/>
            <a:ext cx="8040413" cy="4627036"/>
          </a:xfrm>
          <a:prstGeom prst="rect">
            <a:avLst/>
          </a:prstGeom>
          <a:noFill/>
        </p:spPr>
        <p:txBody>
          <a:bodyPr wrap="square">
            <a:spAutoFit/>
          </a:bodyPr>
          <a:lstStyle/>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pagamenti devono essere corrisposti tramite il modello F24 “versamenti con elementi identificativi” C300  denominato Brevetti e Disegni – Deposito Annualità-Diritti di Opposizione- Altri Tributi. L’attestazione di pagamento dei diritti relativi al mantenimento in vita deve essere conservata in originale.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costo di ciascuna annualità cresce con il numero degli anni.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b="1" i="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diritti di mantenimento in vita per i brevetti d'invenzione, i modelli di utilità e i disegni e modelli, ove già maturati alla fine del mese in cui è rilasciato l'attestato di concessione oppure maturati entro la fine del terzo mese successivo, sono pagabili entro quattro mesi dalla fine del mese di detto rilascio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(art. 227 del CPI, come modificato dal D.Lgs.131/2010, comma 2)</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Trascorsi sei mesi non è più possibile rimediare alla dimenticanza, salvo ipotesi rarissime ed eccezionali (procedimento di reintegrazione, ai sensi dell'art. 193 CPI).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524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a:extLst>
              <a:ext uri="{FF2B5EF4-FFF2-40B4-BE49-F238E27FC236}">
                <a16:creationId xmlns:a16="http://schemas.microsoft.com/office/drawing/2014/main" id="{82BF50AF-51DB-42AD-986F-B2543D5D61E9}"/>
              </a:ext>
            </a:extLst>
          </p:cNvPr>
          <p:cNvSpPr txBox="1"/>
          <p:nvPr/>
        </p:nvSpPr>
        <p:spPr>
          <a:xfrm>
            <a:off x="882869" y="1124607"/>
            <a:ext cx="7325709" cy="5632311"/>
          </a:xfrm>
          <a:prstGeom prst="rect">
            <a:avLst/>
          </a:prstGeom>
          <a:noFill/>
        </p:spPr>
        <p:txBody>
          <a:bodyPr wrap="square">
            <a:spAutoFit/>
          </a:bodyPr>
          <a:lstStyle/>
          <a:p>
            <a:r>
              <a:rPr lang="it-IT" sz="1800" spc="10" dirty="0">
                <a:solidFill>
                  <a:srgbClr val="333333"/>
                </a:solidFill>
                <a:effectLst/>
                <a:latin typeface="Titillium Web" panose="00000500000000000000" pitchFamily="2" charset="0"/>
                <a:ea typeface="Calibri" panose="020F0502020204030204" pitchFamily="34" charset="0"/>
                <a:cs typeface="Times New Roman" panose="02020603050405020304" pitchFamily="18" charset="0"/>
              </a:rPr>
              <a:t>È pertanto importante impedire la rivelazione accidentale delle invenzioni prima di depositare una domanda di brevetto e – laddove sia necessario comunicare a terzi informazioni confidenziali inerenti a tale invenzione – far sottoscrivere a questi ultimi </a:t>
            </a:r>
            <a:r>
              <a:rPr lang="it-IT" sz="1800" b="1" spc="10" dirty="0">
                <a:solidFill>
                  <a:srgbClr val="333333"/>
                </a:solidFill>
                <a:effectLst/>
                <a:latin typeface="Titillium Web" panose="00000500000000000000" pitchFamily="2" charset="0"/>
                <a:ea typeface="Calibri" panose="020F0502020204030204" pitchFamily="34" charset="0"/>
                <a:cs typeface="Times New Roman" panose="02020603050405020304" pitchFamily="18" charset="0"/>
              </a:rPr>
              <a:t>accordi di segretezza</a:t>
            </a:r>
            <a:r>
              <a:rPr lang="it-IT" sz="1800" spc="10" dirty="0">
                <a:solidFill>
                  <a:srgbClr val="333333"/>
                </a:solidFill>
                <a:effectLst/>
                <a:latin typeface="Titillium Web" panose="00000500000000000000" pitchFamily="2" charset="0"/>
                <a:ea typeface="Calibri" panose="020F0502020204030204" pitchFamily="34" charset="0"/>
                <a:cs typeface="Times New Roman" panose="02020603050405020304" pitchFamily="18" charset="0"/>
              </a:rPr>
              <a:t> che li obblighino a non divulgare le predette informazioni in maniera non autorizzata.</a:t>
            </a:r>
          </a:p>
          <a:p>
            <a:endParaRPr lang="it-IT" sz="1800" b="1" spc="10" dirty="0">
              <a:solidFill>
                <a:srgbClr val="333333"/>
              </a:solidFill>
              <a:effectLst/>
              <a:latin typeface="Titillium Web" panose="00000500000000000000" pitchFamily="2" charset="0"/>
              <a:ea typeface="Times New Roman" panose="02020603050405020304" pitchFamily="18" charset="0"/>
            </a:endParaRPr>
          </a:p>
          <a:p>
            <a:r>
              <a:rPr lang="it-IT" sz="1800" b="1" spc="10" dirty="0">
                <a:solidFill>
                  <a:srgbClr val="333333"/>
                </a:solidFill>
                <a:effectLst/>
                <a:latin typeface="Titillium Web" panose="00000500000000000000" pitchFamily="2" charset="0"/>
                <a:ea typeface="Times New Roman" panose="02020603050405020304" pitchFamily="18" charset="0"/>
              </a:rPr>
              <a:t>Attività inventiva</a:t>
            </a:r>
            <a:r>
              <a:rPr lang="it-IT" sz="1800" spc="10" dirty="0">
                <a:solidFill>
                  <a:srgbClr val="333333"/>
                </a:solidFill>
                <a:effectLst/>
                <a:latin typeface="Titillium Web" panose="00000500000000000000" pitchFamily="2" charset="0"/>
                <a:ea typeface="Times New Roman" panose="02020603050405020304" pitchFamily="18" charset="0"/>
              </a:rPr>
              <a:t> – Un’invenzione implica attività inventiva quando, per una persona esperta del ramo, essa non risulti in modo evidente dallo stato della tecnica. Il requisito della </a:t>
            </a:r>
            <a:r>
              <a:rPr lang="it-IT" sz="1800" b="1" spc="10" dirty="0">
                <a:solidFill>
                  <a:srgbClr val="333333"/>
                </a:solidFill>
                <a:effectLst/>
                <a:latin typeface="Titillium Web" panose="00000500000000000000" pitchFamily="2" charset="0"/>
                <a:ea typeface="Times New Roman" panose="02020603050405020304" pitchFamily="18" charset="0"/>
              </a:rPr>
              <a:t>non ovvietà </a:t>
            </a:r>
            <a:r>
              <a:rPr lang="it-IT" sz="1800" spc="10" dirty="0">
                <a:solidFill>
                  <a:srgbClr val="333333"/>
                </a:solidFill>
                <a:effectLst/>
                <a:latin typeface="Titillium Web" panose="00000500000000000000" pitchFamily="2" charset="0"/>
                <a:ea typeface="Times New Roman" panose="02020603050405020304" pitchFamily="18" charset="0"/>
              </a:rPr>
              <a:t>intende assicurare che i brevetti siano concessi solo a risultati oggetto di un processo inventivo o creativo e non a processi che una persona, con ordinaria abilità nel campo tecnologico relativo, potrebbe facilmente dedurre da quanto già esiste (Rif. Art. 48 CPI). Esempi di una insufficiente attività inventiva, secondo quanto statuito dalle Corti di giustizia di diversi Paesi, sono: il mero cambio di un’unità di misura, il rendere un prodotto portatile, la sostituzione e il cambiamento di un materiale, la sostituzione di una parte con un’altra avente uguale funzionamento. Come pure è stata reputata non brevettabile l’applicazione di una precedente invenzione a un campo diverso da quello in cui l’invenzione originaria è stata concepita.</a:t>
            </a: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182230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5018C9E-7273-491D-9FD2-F5FBB5290212}"/>
              </a:ext>
            </a:extLst>
          </p:cNvPr>
          <p:cNvSpPr txBox="1"/>
          <p:nvPr/>
        </p:nvSpPr>
        <p:spPr>
          <a:xfrm>
            <a:off x="641131" y="1313793"/>
            <a:ext cx="7861737" cy="5193729"/>
          </a:xfrm>
          <a:prstGeom prst="rect">
            <a:avLst/>
          </a:prstGeom>
          <a:noFill/>
        </p:spPr>
        <p:txBody>
          <a:bodyPr wrap="square">
            <a:spAutoFit/>
          </a:bodyPr>
          <a:lstStyle/>
          <a:p>
            <a:pPr>
              <a:spcAft>
                <a:spcPts val="940"/>
              </a:spcAft>
            </a:pPr>
            <a:r>
              <a:rPr lang="it-IT" sz="1800" b="1" spc="10" dirty="0" err="1">
                <a:solidFill>
                  <a:srgbClr val="333333"/>
                </a:solidFill>
                <a:effectLst/>
                <a:latin typeface="Titillium Web" panose="00000500000000000000" pitchFamily="2" charset="0"/>
                <a:ea typeface="Times New Roman" panose="02020603050405020304" pitchFamily="18" charset="0"/>
              </a:rPr>
              <a:t>Industrialità</a:t>
            </a:r>
            <a:r>
              <a:rPr lang="it-IT" sz="1800" b="1" spc="10" dirty="0">
                <a:solidFill>
                  <a:srgbClr val="333333"/>
                </a:solidFill>
                <a:effectLst/>
                <a:latin typeface="Titillium Web" panose="00000500000000000000" pitchFamily="2" charset="0"/>
                <a:ea typeface="Times New Roman" panose="02020603050405020304" pitchFamily="18" charset="0"/>
              </a:rPr>
              <a:t> </a:t>
            </a:r>
            <a:r>
              <a:rPr lang="it-IT" sz="1800" spc="10" dirty="0">
                <a:solidFill>
                  <a:srgbClr val="333333"/>
                </a:solidFill>
                <a:effectLst/>
                <a:latin typeface="Titillium Web" panose="00000500000000000000" pitchFamily="2" charset="0"/>
                <a:ea typeface="Times New Roman" panose="02020603050405020304" pitchFamily="18" charset="0"/>
              </a:rPr>
              <a:t>– Un’invenzione ha </a:t>
            </a:r>
            <a:r>
              <a:rPr lang="it-IT" sz="1800" b="1" spc="10" dirty="0">
                <a:solidFill>
                  <a:srgbClr val="333333"/>
                </a:solidFill>
                <a:effectLst/>
                <a:latin typeface="Titillium Web" panose="00000500000000000000" pitchFamily="2" charset="0"/>
                <a:ea typeface="Times New Roman" panose="02020603050405020304" pitchFamily="18" charset="0"/>
              </a:rPr>
              <a:t>un’applicazione industriale </a:t>
            </a:r>
            <a:r>
              <a:rPr lang="it-IT" sz="1800" spc="10" dirty="0">
                <a:solidFill>
                  <a:srgbClr val="333333"/>
                </a:solidFill>
                <a:effectLst/>
                <a:latin typeface="Titillium Web" panose="00000500000000000000" pitchFamily="2" charset="0"/>
                <a:ea typeface="Times New Roman" panose="02020603050405020304" pitchFamily="18" charset="0"/>
              </a:rPr>
              <a:t>se il suo oggetto può essere fabbricato o utilizzato in qualsiasi genere di industria, compresa quella agricola (Rif. Art. 49 CPI). Un’invenzione non può pertanto essere un semplice processo intellettuale, ma deve essere tecnicamente realizzabile e capace di condurre ad un risultato immediato nell’ambito della tecnica industriale, generando effetti pratici. Il termine “industriale” è qui inteso nel suo più ampio significato, come un qualcosa di distinto dall’attività puramente estetica o speculativa. Le  invenzioni basate sulla realizzazione di un "moto perpetuo" sono state reputate non brevettabili  perché prive del requisito di </a:t>
            </a:r>
            <a:r>
              <a:rPr lang="it-IT" sz="1800" spc="10" dirty="0" err="1">
                <a:solidFill>
                  <a:srgbClr val="333333"/>
                </a:solidFill>
                <a:effectLst/>
                <a:latin typeface="Titillium Web" panose="00000500000000000000" pitchFamily="2" charset="0"/>
                <a:ea typeface="Times New Roman" panose="02020603050405020304" pitchFamily="18" charset="0"/>
              </a:rPr>
              <a:t>industrialità</a:t>
            </a:r>
            <a:r>
              <a:rPr lang="it-IT" sz="1800" spc="10" dirty="0">
                <a:solidFill>
                  <a:srgbClr val="333333"/>
                </a:solidFill>
                <a:effectLst/>
                <a:latin typeface="Titillium Web" panose="00000500000000000000" pitchFamily="2" charset="0"/>
                <a:ea typeface="Times New Roman" panose="02020603050405020304" pitchFamily="18" charset="0"/>
              </a:rPr>
              <a:t>. Il trovato oggetto del brevetto non può essere costituito da un dispositivo che produce in uscita una quantità  di energia maggiore di quella che consuma, in quanto ciò è in evidente contrasto col principio di conservazione dell'energia.</a:t>
            </a:r>
          </a:p>
          <a:p>
            <a:pPr>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Non sono considerate invenzioni brevettabili le semplici intuizioni oppure le idee prive di qualsiasi attuazione concreta. Ad esempio: la semplice dimostrazione che l’idrogeno è una fonte di energia è una scoperta non brevettabile, mentre l’applicazione di tale scoperta al fine della creazione di un motore che produca energia utilizzando l’idrogeno è brevettabile.</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1726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875E956D-D320-47C5-B088-81FA1980BA54}"/>
              </a:ext>
            </a:extLst>
          </p:cNvPr>
          <p:cNvSpPr txBox="1"/>
          <p:nvPr/>
        </p:nvSpPr>
        <p:spPr>
          <a:xfrm>
            <a:off x="672662" y="1145628"/>
            <a:ext cx="7977352" cy="5394425"/>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Esclusioni dalla brevettabilità</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Non sono considerate brevettabili, ai sensi dell’art. 45 del CPI: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scoperte, le teorie scientifiche e i metodi matematici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metodi per il trattamento chirurgico, terapeutico o di diagnosi del corpo umano o animale (pur essendo brevettabili i prodotti, le sostanze o le miscele di sostanze per l’attuazione di tali metodi)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piani, i principi e i metodi per attività intellettuale, per gioco o per attività commerciali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programmi per elaboratori (software) in quanto tali, protetti in Italia esclusivamente dal diritto d’autore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presentazioni di informazioni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razze animali e i procedimenti essenzialmente biologici per l’ottenimento delle stesse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varietà vegetali iscritte nell’anagrafe nazionale della biodiversità di interesse agricolo e alimentare nonché le varietà dalle quali derivano produzioni contraddistinte dai marchi di denominazione di origine protetta o di specialità tradizionali garantite e da cui derivano i prodotti agroalimentari tradizionali</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8882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A23DED10-BC11-4B05-A3C6-757FD682A066}"/>
              </a:ext>
            </a:extLst>
          </p:cNvPr>
          <p:cNvSpPr txBox="1"/>
          <p:nvPr/>
        </p:nvSpPr>
        <p:spPr>
          <a:xfrm>
            <a:off x="819807" y="1450427"/>
            <a:ext cx="7588469" cy="4688463"/>
          </a:xfrm>
          <a:prstGeom prst="rect">
            <a:avLst/>
          </a:prstGeom>
          <a:noFill/>
        </p:spPr>
        <p:txBody>
          <a:bodyPr wrap="square">
            <a:spAutoFit/>
          </a:bodyPr>
          <a:lstStyle/>
          <a:p>
            <a:pPr>
              <a:spcAft>
                <a:spcPts val="2250"/>
              </a:spcAft>
            </a:pPr>
            <a:r>
              <a:rPr lang="it-IT" sz="2000" b="1" spc="-10" dirty="0">
                <a:solidFill>
                  <a:srgbClr val="000000"/>
                </a:solidFill>
                <a:effectLst/>
                <a:latin typeface="Titillium Web" panose="00000500000000000000" pitchFamily="2" charset="0"/>
                <a:ea typeface="Times New Roman" panose="02020603050405020304" pitchFamily="18" charset="0"/>
              </a:rPr>
              <a:t>Brevetti e Software</a:t>
            </a:r>
            <a:endParaRPr lang="it-IT" sz="2000" b="1" dirty="0">
              <a:effectLst/>
              <a:latin typeface="Times New Roman" panose="02020603050405020304" pitchFamily="18" charset="0"/>
              <a:ea typeface="Times New Roman" panose="02020603050405020304" pitchFamily="18" charset="0"/>
            </a:endParaRPr>
          </a:p>
          <a:p>
            <a:pPr>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In Italia i programmi per elaboratore “in quanto tali” sono esclusi dalla protezione brevettuale. Tuttavia, un software può essere brevettato se presentato come un “</a:t>
            </a:r>
            <a:r>
              <a:rPr lang="it-IT" sz="1800" b="1" spc="10" dirty="0">
                <a:solidFill>
                  <a:srgbClr val="333333"/>
                </a:solidFill>
                <a:effectLst/>
                <a:latin typeface="Titillium Web" panose="00000500000000000000" pitchFamily="2" charset="0"/>
                <a:ea typeface="Times New Roman" panose="02020603050405020304" pitchFamily="18" charset="0"/>
              </a:rPr>
              <a:t>metodo</a:t>
            </a:r>
            <a:r>
              <a:rPr lang="it-IT" sz="1800" spc="10" dirty="0">
                <a:solidFill>
                  <a:srgbClr val="333333"/>
                </a:solidFill>
                <a:effectLst/>
                <a:latin typeface="Titillium Web" panose="00000500000000000000" pitchFamily="2" charset="0"/>
                <a:ea typeface="Times New Roman" panose="02020603050405020304" pitchFamily="18" charset="0"/>
              </a:rPr>
              <a:t>”, o come “</a:t>
            </a:r>
            <a:r>
              <a:rPr lang="it-IT" sz="1800" b="1" spc="10" dirty="0">
                <a:solidFill>
                  <a:srgbClr val="333333"/>
                </a:solidFill>
                <a:effectLst/>
                <a:latin typeface="Titillium Web" panose="00000500000000000000" pitchFamily="2" charset="0"/>
                <a:ea typeface="Times New Roman" panose="02020603050405020304" pitchFamily="18" charset="0"/>
              </a:rPr>
              <a:t>mezzo tecnico che implementa un metodo</a:t>
            </a:r>
            <a:r>
              <a:rPr lang="it-IT" sz="1800" spc="10" dirty="0">
                <a:solidFill>
                  <a:srgbClr val="333333"/>
                </a:solidFill>
                <a:effectLst/>
                <a:latin typeface="Titillium Web" panose="00000500000000000000" pitchFamily="2" charset="0"/>
                <a:ea typeface="Times New Roman" panose="02020603050405020304" pitchFamily="18" charset="0"/>
              </a:rPr>
              <a:t>”. Si parla, infatti, di “</a:t>
            </a:r>
            <a:r>
              <a:rPr lang="it-IT" sz="1800" b="1" spc="10" dirty="0">
                <a:solidFill>
                  <a:srgbClr val="333333"/>
                </a:solidFill>
                <a:effectLst/>
                <a:latin typeface="Titillium Web" panose="00000500000000000000" pitchFamily="2" charset="0"/>
                <a:ea typeface="Times New Roman" panose="02020603050405020304" pitchFamily="18" charset="0"/>
              </a:rPr>
              <a:t>invenzioni implementate tramite compute</a:t>
            </a:r>
            <a:r>
              <a:rPr lang="it-IT" sz="1800" spc="10" dirty="0">
                <a:solidFill>
                  <a:srgbClr val="333333"/>
                </a:solidFill>
                <a:effectLst/>
                <a:latin typeface="Titillium Web" panose="00000500000000000000" pitchFamily="2" charset="0"/>
                <a:ea typeface="Times New Roman" panose="02020603050405020304" pitchFamily="18" charset="0"/>
              </a:rPr>
              <a:t>r” e non di brevetti di software. </a:t>
            </a:r>
          </a:p>
          <a:p>
            <a:pPr>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E’ fondamentale che vi sia un </a:t>
            </a:r>
            <a:r>
              <a:rPr lang="it-IT" sz="1800" b="1" spc="10" dirty="0">
                <a:solidFill>
                  <a:srgbClr val="333333"/>
                </a:solidFill>
                <a:effectLst/>
                <a:latin typeface="Titillium Web" panose="00000500000000000000" pitchFamily="2" charset="0"/>
                <a:ea typeface="Times New Roman" panose="02020603050405020304" pitchFamily="18" charset="0"/>
              </a:rPr>
              <a:t>effetto tecnico</a:t>
            </a:r>
            <a:r>
              <a:rPr lang="it-IT" sz="1800" spc="10" dirty="0">
                <a:solidFill>
                  <a:srgbClr val="333333"/>
                </a:solidFill>
                <a:effectLst/>
                <a:latin typeface="Titillium Web" panose="00000500000000000000" pitchFamily="2" charset="0"/>
                <a:ea typeface="Times New Roman" panose="02020603050405020304" pitchFamily="18" charset="0"/>
              </a:rPr>
              <a:t>, derivante dall’esecuzione del programma per elaboratore che vada oltre la normale interazione fra programma e computer. </a:t>
            </a:r>
            <a:r>
              <a:rPr lang="it-IT" sz="1800" b="1" spc="10" dirty="0">
                <a:solidFill>
                  <a:srgbClr val="333333"/>
                </a:solidFill>
                <a:effectLst/>
                <a:latin typeface="Titillium Web" panose="00000500000000000000" pitchFamily="2" charset="0"/>
                <a:ea typeface="Times New Roman" panose="02020603050405020304" pitchFamily="18" charset="0"/>
              </a:rPr>
              <a:t>L’effetto tecnico ulteriore </a:t>
            </a:r>
            <a:r>
              <a:rPr lang="it-IT" sz="1800" spc="10" dirty="0">
                <a:solidFill>
                  <a:srgbClr val="333333"/>
                </a:solidFill>
                <a:effectLst/>
                <a:latin typeface="Titillium Web" panose="00000500000000000000" pitchFamily="2" charset="0"/>
                <a:ea typeface="Times New Roman" panose="02020603050405020304" pitchFamily="18" charset="0"/>
              </a:rPr>
              <a:t>dell’azione del software può essere riscontrato sia all’esterno del PC (ad esempio in sistemi di controllo di processi/apparecchiature), sia all’interno del PC stesso (ad esempio, nella gestione dei dati nella memoria del computer oppure nella gestione delle risorse hardware). Sono dunque brevettabili software che elaborano dati tecnici (e non entità numeriche astratte), quali: elaborazione di immagini, compressione di dati, codifica/decodifica.</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207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90704C7-C197-4063-9976-31EECA0DA837}"/>
              </a:ext>
            </a:extLst>
          </p:cNvPr>
          <p:cNvSpPr txBox="1"/>
          <p:nvPr/>
        </p:nvSpPr>
        <p:spPr>
          <a:xfrm>
            <a:off x="844062" y="1781059"/>
            <a:ext cx="7646794" cy="3300904"/>
          </a:xfrm>
          <a:prstGeom prst="rect">
            <a:avLst/>
          </a:prstGeom>
          <a:noFill/>
        </p:spPr>
        <p:txBody>
          <a:bodyPr wrap="square">
            <a:spAutoFit/>
          </a:bodyPr>
          <a:lstStyle/>
          <a:p>
            <a:pPr algn="just"/>
            <a:endParaRPr lang="it-IT" sz="1800" spc="10" dirty="0">
              <a:solidFill>
                <a:srgbClr val="333333"/>
              </a:solidFill>
              <a:effectLst/>
              <a:latin typeface="Titillium Web" panose="00000500000000000000" pitchFamily="2" charset="0"/>
              <a:ea typeface="Times New Roman" panose="02020603050405020304" pitchFamily="18" charset="0"/>
            </a:endParaRPr>
          </a:p>
          <a:p>
            <a:pPr algn="just"/>
            <a:r>
              <a:rPr lang="it-IT" sz="1800" spc="10" dirty="0">
                <a:solidFill>
                  <a:srgbClr val="333333"/>
                </a:solidFill>
                <a:effectLst/>
                <a:latin typeface="Titillium Web" panose="00000500000000000000" pitchFamily="2" charset="0"/>
                <a:ea typeface="Times New Roman" panose="02020603050405020304" pitchFamily="18" charset="0"/>
              </a:rPr>
              <a:t>In aggiunta i programmi per elaboratore sono protetti dal </a:t>
            </a:r>
            <a:r>
              <a:rPr lang="it-IT" sz="1800" b="1" spc="10" dirty="0">
                <a:solidFill>
                  <a:srgbClr val="333333"/>
                </a:solidFill>
                <a:effectLst/>
                <a:latin typeface="Titillium Web" panose="00000500000000000000" pitchFamily="2" charset="0"/>
                <a:ea typeface="Times New Roman" panose="02020603050405020304" pitchFamily="18" charset="0"/>
              </a:rPr>
              <a:t>diritto d’autore</a:t>
            </a:r>
            <a:r>
              <a:rPr lang="it-IT" sz="1800" spc="10" dirty="0">
                <a:solidFill>
                  <a:srgbClr val="333333"/>
                </a:solidFill>
                <a:effectLst/>
                <a:latin typeface="Titillium Web" panose="00000500000000000000" pitchFamily="2" charset="0"/>
                <a:ea typeface="Times New Roman" panose="02020603050405020304" pitchFamily="18" charset="0"/>
              </a:rPr>
              <a:t>, in qualsiasi forma siano espressi, purché originali, cioè risultato di creazione intellettuale dell’autore. </a:t>
            </a:r>
          </a:p>
          <a:p>
            <a:pPr algn="just"/>
            <a:endParaRPr lang="it-IT" sz="1800" spc="10" dirty="0">
              <a:solidFill>
                <a:srgbClr val="333333"/>
              </a:solidFill>
              <a:effectLst/>
              <a:latin typeface="Titillium Web" panose="00000500000000000000" pitchFamily="2" charset="0"/>
              <a:ea typeface="Times New Roman" panose="02020603050405020304" pitchFamily="18" charset="0"/>
            </a:endParaRPr>
          </a:p>
          <a:p>
            <a:pPr algn="just"/>
            <a:r>
              <a:rPr lang="it-IT" sz="1800" spc="10" dirty="0">
                <a:solidFill>
                  <a:srgbClr val="333333"/>
                </a:solidFill>
                <a:effectLst/>
                <a:latin typeface="Titillium Web" panose="00000500000000000000" pitchFamily="2" charset="0"/>
                <a:ea typeface="Times New Roman" panose="02020603050405020304" pitchFamily="18" charset="0"/>
              </a:rPr>
              <a:t>La protezione è relativa al programma espresso nel suo codice sorgente, al relativo output (suoni, parole o immagini: ad esempio nei videogiochi) nonché alle interfacce con l’utente (insieme di immagini grafiche, messaggi e suoni che guidano l’utente all’intervento sui comandi dell’elaboratore).  L’autore avrà la facoltà esclusiva di riprodurre, tradurre, adattare, trasformare, modificare e distribuire il programma stesso.</a:t>
            </a:r>
            <a:endParaRPr lang="it-IT" sz="1800" dirty="0">
              <a:effectLst/>
              <a:latin typeface="Times New Roman" panose="02020603050405020304" pitchFamily="18" charset="0"/>
              <a:ea typeface="Times New Roman" panose="02020603050405020304" pitchFamily="18" charset="0"/>
            </a:endParaRPr>
          </a:p>
          <a:p>
            <a:pPr algn="just"/>
            <a:endParaRPr lang="it-IT" sz="105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2065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4A875E7-06C2-4342-B8E4-78A40395AFED}"/>
              </a:ext>
            </a:extLst>
          </p:cNvPr>
          <p:cNvSpPr txBox="1"/>
          <p:nvPr/>
        </p:nvSpPr>
        <p:spPr>
          <a:xfrm>
            <a:off x="411983" y="1728317"/>
            <a:ext cx="8109020" cy="5200206"/>
          </a:xfrm>
          <a:prstGeom prst="rect">
            <a:avLst/>
          </a:prstGeom>
          <a:noFill/>
        </p:spPr>
        <p:txBody>
          <a:bodyPr wrap="square">
            <a:spAutoFit/>
          </a:bodyPr>
          <a:lstStyle/>
          <a:p>
            <a:pPr>
              <a:lnSpc>
                <a:spcPct val="107000"/>
              </a:lnSpc>
              <a:spcAft>
                <a:spcPts val="940"/>
              </a:spcAft>
            </a:pPr>
            <a:r>
              <a:rPr lang="it-IT" sz="2000" b="1" spc="10" dirty="0">
                <a:solidFill>
                  <a:srgbClr val="333333"/>
                </a:solidFill>
                <a:effectLst/>
                <a:latin typeface="Titillium Web" panose="00000500000000000000" pitchFamily="2" charset="0"/>
                <a:ea typeface="Times New Roman" panose="02020603050405020304" pitchFamily="18" charset="0"/>
              </a:rPr>
              <a:t>Deposito di una domanda di brevetto</a:t>
            </a: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In Italia, come in molti Paesi, i brevetti sono concessi in base al principio cosiddetto “first to file”, che prevede che sia legittimo titolare colui che per primo procede al deposito della domanda. </a:t>
            </a: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La </a:t>
            </a:r>
            <a:r>
              <a:rPr lang="it-IT" sz="1800" b="1" spc="10" dirty="0">
                <a:solidFill>
                  <a:srgbClr val="333333"/>
                </a:solidFill>
                <a:effectLst/>
                <a:latin typeface="Titillium Web" panose="00000500000000000000" pitchFamily="2" charset="0"/>
                <a:ea typeface="Times New Roman" panose="02020603050405020304" pitchFamily="18" charset="0"/>
              </a:rPr>
              <a:t>tempestività del deposito </a:t>
            </a:r>
            <a:r>
              <a:rPr lang="it-IT" sz="1800" spc="10" dirty="0">
                <a:solidFill>
                  <a:srgbClr val="333333"/>
                </a:solidFill>
                <a:effectLst/>
                <a:latin typeface="Titillium Web" panose="00000500000000000000" pitchFamily="2" charset="0"/>
                <a:ea typeface="Times New Roman" panose="02020603050405020304" pitchFamily="18" charset="0"/>
              </a:rPr>
              <a:t>è un fattore determinante per il riconoscimento della titolarità. Tuttavia, un deposito prematuro potrebbe rivelarsi controproducente poiché, una volta depositata la domanda di brevetto, non è più possibile apportare cambiamenti sostanziali alla descrizione originaria. L’Italia è membro della Convenzione di Unione di Parigi e pertanto, dal momento in cui il deposito della domanda è stato effettuato, </a:t>
            </a:r>
            <a:r>
              <a:rPr lang="it-IT" sz="1800" u="sng" spc="10" dirty="0">
                <a:solidFill>
                  <a:srgbClr val="333333"/>
                </a:solidFill>
                <a:effectLst/>
                <a:latin typeface="Titillium Web" panose="00000500000000000000" pitchFamily="2" charset="0"/>
                <a:ea typeface="Times New Roman" panose="02020603050405020304" pitchFamily="18" charset="0"/>
              </a:rPr>
              <a:t>sono previsti solo 12 mesi per godere del </a:t>
            </a:r>
            <a:r>
              <a:rPr lang="it-IT" sz="1800" b="1" u="sng" spc="10" dirty="0">
                <a:solidFill>
                  <a:srgbClr val="333333"/>
                </a:solidFill>
                <a:effectLst/>
                <a:latin typeface="Titillium Web" panose="00000500000000000000" pitchFamily="2" charset="0"/>
                <a:ea typeface="Times New Roman" panose="02020603050405020304" pitchFamily="18" charset="0"/>
              </a:rPr>
              <a:t>diritto di priorità</a:t>
            </a:r>
            <a:r>
              <a:rPr lang="it-IT" sz="1800" u="sng" spc="10" dirty="0">
                <a:solidFill>
                  <a:srgbClr val="333333"/>
                </a:solidFill>
                <a:effectLst/>
                <a:latin typeface="Titillium Web" panose="00000500000000000000" pitchFamily="2" charset="0"/>
                <a:ea typeface="Times New Roman" panose="02020603050405020304" pitchFamily="18" charset="0"/>
              </a:rPr>
              <a:t> </a:t>
            </a:r>
            <a:r>
              <a:rPr lang="it-IT" sz="1800" spc="10" dirty="0">
                <a:solidFill>
                  <a:srgbClr val="333333"/>
                </a:solidFill>
                <a:effectLst/>
                <a:latin typeface="Titillium Web" panose="00000500000000000000" pitchFamily="2" charset="0"/>
                <a:ea typeface="Times New Roman" panose="02020603050405020304" pitchFamily="18" charset="0"/>
              </a:rPr>
              <a:t>in tutti i Paesi che hanno aderito a tale Convenzione. Rivendicare la </a:t>
            </a:r>
            <a:r>
              <a:rPr lang="it-IT" sz="1800" b="1" spc="10" dirty="0">
                <a:solidFill>
                  <a:srgbClr val="333333"/>
                </a:solidFill>
                <a:effectLst/>
                <a:latin typeface="Titillium Web" panose="00000500000000000000" pitchFamily="2" charset="0"/>
                <a:ea typeface="Times New Roman" panose="02020603050405020304" pitchFamily="18" charset="0"/>
              </a:rPr>
              <a:t>priorità</a:t>
            </a:r>
            <a:r>
              <a:rPr lang="it-IT" sz="1800" spc="10" dirty="0">
                <a:solidFill>
                  <a:srgbClr val="333333"/>
                </a:solidFill>
                <a:effectLst/>
                <a:latin typeface="Titillium Web" panose="00000500000000000000" pitchFamily="2" charset="0"/>
                <a:ea typeface="Times New Roman" panose="02020603050405020304" pitchFamily="18" charset="0"/>
              </a:rPr>
              <a:t> del deposito della domanda nazionale permette al richiedente di depositare entro un anno, per la stessa invenzione, una nuova domanda che richieda protezione anche all’estero mantenendo i benefici derivanti dalla data di deposito della prima domanda.</a:t>
            </a:r>
            <a:endParaRPr lang="it-IT" sz="1800" dirty="0">
              <a:effectLst/>
              <a:latin typeface="Times New Roman" panose="02020603050405020304" pitchFamily="18" charset="0"/>
              <a:ea typeface="Times New Roman" panose="02020603050405020304" pitchFamily="18" charset="0"/>
            </a:endParaRPr>
          </a:p>
          <a:p>
            <a:pPr>
              <a:lnSpc>
                <a:spcPct val="107000"/>
              </a:lnSpc>
              <a:spcAft>
                <a:spcPts val="940"/>
              </a:spcAft>
            </a:pPr>
            <a:endParaRPr lang="it-IT" sz="1800" b="0" i="1"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03427077"/>
      </p:ext>
    </p:extLst>
  </p:cSld>
  <p:clrMapOvr>
    <a:masterClrMapping/>
  </p:clrMapOvr>
</p:sld>
</file>

<file path=ppt/theme/theme1.xml><?xml version="1.0" encoding="utf-8"?>
<a:theme xmlns:a="http://schemas.openxmlformats.org/drawingml/2006/main" name="Copert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ina inter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4154</TotalTime>
  <Words>4885</Words>
  <Application>Microsoft Office PowerPoint</Application>
  <PresentationFormat>Presentazione su schermo (4:3)</PresentationFormat>
  <Paragraphs>169</Paragraphs>
  <Slides>32</Slides>
  <Notes>1</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32</vt:i4>
      </vt:variant>
    </vt:vector>
  </HeadingPairs>
  <TitlesOfParts>
    <vt:vector size="39" baseType="lpstr">
      <vt:lpstr>Arial</vt:lpstr>
      <vt:lpstr>Calibri</vt:lpstr>
      <vt:lpstr>Symbol</vt:lpstr>
      <vt:lpstr>Times New Roman</vt:lpstr>
      <vt:lpstr>Titillium Web</vt:lpstr>
      <vt:lpstr>Copertina</vt:lpstr>
      <vt:lpstr>Pagina interna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Cdc</dc:title>
  <dc:creator>Patrizia Cacciari</dc:creator>
  <cp:lastModifiedBy>Marika Capezzali</cp:lastModifiedBy>
  <cp:revision>212</cp:revision>
  <cp:lastPrinted>2024-08-13T13:50:05Z</cp:lastPrinted>
  <dcterms:created xsi:type="dcterms:W3CDTF">2017-09-05T13:14:32Z</dcterms:created>
  <dcterms:modified xsi:type="dcterms:W3CDTF">2024-11-15T10:22:02Z</dcterms:modified>
</cp:coreProperties>
</file>