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74" r:id="rId3"/>
    <p:sldId id="473" r:id="rId4"/>
    <p:sldId id="467" r:id="rId5"/>
    <p:sldId id="468" r:id="rId6"/>
    <p:sldId id="469" r:id="rId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E91"/>
    <a:srgbClr val="E03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/>
    <p:restoredTop sz="96327"/>
  </p:normalViewPr>
  <p:slideViewPr>
    <p:cSldViewPr snapToGrid="0">
      <p:cViewPr varScale="1">
        <p:scale>
          <a:sx n="149" d="100"/>
          <a:sy n="149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789"/>
            <a:ext cx="1459389" cy="314330"/>
          </a:xfrm>
          <a:prstGeom prst="rect">
            <a:avLst/>
          </a:prstGeom>
        </p:spPr>
      </p:pic>
      <p:pic>
        <p:nvPicPr>
          <p:cNvPr id="4" name="Immagine 3" descr="Immagine che contiene Elementi grafici, Carattere, design&#10;&#10;Descrizione generata automaticamente">
            <a:extLst>
              <a:ext uri="{FF2B5EF4-FFF2-40B4-BE49-F238E27FC236}">
                <a16:creationId xmlns:a16="http://schemas.microsoft.com/office/drawing/2014/main" id="{2663390C-5954-534D-2E52-C7C21FE266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15956" y="6087730"/>
            <a:ext cx="1160088" cy="4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28/05/24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CB-69E4-4487-FE3C-08D481CC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891" y="2315361"/>
            <a:ext cx="9433997" cy="3219677"/>
          </a:xfrm>
        </p:spPr>
        <p:txBody>
          <a:bodyPr>
            <a:noAutofit/>
          </a:bodyPr>
          <a:lstStyle/>
          <a:p>
            <a:pPr algn="l"/>
            <a:r>
              <a:rPr lang="it-IT" sz="3200" cap="small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Gli strumenti finanziari a supporto dell’imprenditoria femminile</a:t>
            </a: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dirty="0">
                <a:solidFill>
                  <a:srgbClr val="163E64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</a:rPr>
              <a:t>Paolo Parini</a:t>
            </a:r>
            <a:r>
              <a:rPr lang="it-IT" sz="1800" b="0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</a:rPr>
              <a:t>, Amministratore Delegato </a:t>
            </a:r>
            <a:r>
              <a:rPr lang="it-IT" sz="1800" b="0" i="0" u="none" strike="noStrike" baseline="0" dirty="0" err="1">
                <a:solidFill>
                  <a:srgbClr val="252525"/>
                </a:solidFill>
                <a:latin typeface="Calibri" panose="020F0502020204030204" pitchFamily="34" charset="0"/>
              </a:rPr>
              <a:t>Retefidi</a:t>
            </a:r>
            <a:r>
              <a:rPr lang="it-IT" sz="1800" b="0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</a:rPr>
              <a:t> Liguria </a:t>
            </a:r>
            <a:endParaRPr lang="it-IT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CB-69E4-4487-FE3C-08D481CC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36" y="3143088"/>
            <a:ext cx="10145528" cy="1710740"/>
          </a:xfrm>
        </p:spPr>
        <p:txBody>
          <a:bodyPr anchor="t">
            <a:noAutofit/>
          </a:bodyPr>
          <a:lstStyle/>
          <a:p>
            <a:pPr algn="just"/>
            <a:r>
              <a:rPr lang="it-IT" sz="18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“Imprese femminili”: 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PMI di cui all’articolo 2, comma 1, lettera a), della legge 25 febbraio 1992, n. 215 e successive modificazioni e integrazioni, ossia le società cooperative e le società di persone costituite in misura non inferiore al 60% da donne, le società di capitali le cui quote di partecipazione spettano in misura non inferiore ai due terzi a donne e i cui organi di amministrazione siano costituiti per almeno i due terzi da donne, nonché le imprese individuali gestite da donne; </a:t>
            </a:r>
            <a:endParaRPr lang="it-IT" sz="1800" i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B26DB2-D6D9-E820-B06C-222FD7204296}"/>
              </a:ext>
            </a:extLst>
          </p:cNvPr>
          <p:cNvSpPr txBox="1"/>
          <p:nvPr/>
        </p:nvSpPr>
        <p:spPr>
          <a:xfrm>
            <a:off x="1023236" y="1791336"/>
            <a:ext cx="7559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cap="small" dirty="0">
                <a:solidFill>
                  <a:schemeClr val="tx1"/>
                </a:solidFill>
              </a:rPr>
              <a:t>Facilitazioni all’accesso alla garanzia FDG(1)</a:t>
            </a:r>
            <a:endParaRPr lang="it-IT" sz="3200" b="1" cap="small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E52AD7-4B58-FA9E-F527-3C24D8E2D147}"/>
              </a:ext>
            </a:extLst>
          </p:cNvPr>
          <p:cNvSpPr txBox="1"/>
          <p:nvPr/>
        </p:nvSpPr>
        <p:spPr>
          <a:xfrm>
            <a:off x="1023236" y="2651400"/>
            <a:ext cx="609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favore delle imprese femminili così definite: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9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8B23F3-BFB9-0D04-C6D4-0BD68B838983}"/>
              </a:ext>
            </a:extLst>
          </p:cNvPr>
          <p:cNvSpPr txBox="1"/>
          <p:nvPr/>
        </p:nvSpPr>
        <p:spPr>
          <a:xfrm>
            <a:off x="1023236" y="1782947"/>
            <a:ext cx="7559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cap="small" dirty="0">
                <a:solidFill>
                  <a:schemeClr val="tx1"/>
                </a:solidFill>
              </a:rPr>
              <a:t>Facilitazioni all’accesso alla garanzia FDG(2)</a:t>
            </a:r>
            <a:endParaRPr lang="it-IT" sz="3200" b="1" cap="small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DC8172-0000-D9CA-C826-8F3B05D6EFAA}"/>
              </a:ext>
            </a:extLst>
          </p:cNvPr>
          <p:cNvSpPr txBox="1"/>
          <p:nvPr/>
        </p:nvSpPr>
        <p:spPr>
          <a:xfrm>
            <a:off x="1017309" y="2697109"/>
            <a:ext cx="1015738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dirty="0"/>
              <a:t>G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ratuità della garanzia/controgaranzia pubblica.</a:t>
            </a:r>
            <a:endParaRPr lang="it-IT" dirty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dirty="0"/>
              <a:t>R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iconoscimento di  priorità nell’istruttoria e nella delibera del Consiglio di gestione.</a:t>
            </a:r>
            <a:endParaRPr lang="it-IT" dirty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dirty="0"/>
              <a:t>P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ossibilità da parte delle imprese femminili e professioniste di richiedere direttamente la prenotazione della garanzia della Sezione speciale Presidenza del Consiglio dei Ministri - Dipartimento per le Pari opportunità -  Il Gestore del Fondo valuta la sussistenza dei requisiti soggettivi ed oggettivi ai fini dell’ammissibilità introdotti nel sistema direttamente dall’impresa. In caso di accoglimento, la garanzia viene prenotata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57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CB-69E4-4487-FE3C-08D481CC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162" y="-651090"/>
            <a:ext cx="9426101" cy="1916349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I numeri FDG 2023</a:t>
            </a:r>
            <a:br>
              <a:rPr lang="it-IT" sz="3600" dirty="0">
                <a:solidFill>
                  <a:schemeClr val="tx1"/>
                </a:solidFill>
              </a:rPr>
            </a:br>
            <a:br>
              <a:rPr lang="it-IT" sz="3600" dirty="0">
                <a:solidFill>
                  <a:schemeClr val="tx1"/>
                </a:solidFill>
              </a:rPr>
            </a:br>
            <a:br>
              <a:rPr lang="it-IT" sz="3600" dirty="0">
                <a:solidFill>
                  <a:schemeClr val="tx1"/>
                </a:solidFill>
              </a:rPr>
            </a:br>
            <a:br>
              <a:rPr lang="it-IT" sz="1800" dirty="0">
                <a:solidFill>
                  <a:schemeClr val="tx1"/>
                </a:solidFill>
              </a:rPr>
            </a:b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FB4C11-C860-9446-7DBE-65FCCEB92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" t="21594" r="5356"/>
          <a:stretch/>
        </p:blipFill>
        <p:spPr>
          <a:xfrm>
            <a:off x="1357745" y="3124857"/>
            <a:ext cx="9476509" cy="292602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E0D82F-FA82-D4A2-70F1-5D1618CB91A8}"/>
              </a:ext>
            </a:extLst>
          </p:cNvPr>
          <p:cNvSpPr txBox="1"/>
          <p:nvPr/>
        </p:nvSpPr>
        <p:spPr>
          <a:xfrm>
            <a:off x="1023236" y="1774461"/>
            <a:ext cx="332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cap="small" dirty="0">
                <a:solidFill>
                  <a:schemeClr val="tx1"/>
                </a:solidFill>
              </a:rPr>
              <a:t>I Numeri FDG 2023</a:t>
            </a:r>
            <a:endParaRPr lang="it-IT" sz="3200" b="1" cap="small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8582EF-261B-E0BF-845D-F09D3A80327D}"/>
              </a:ext>
            </a:extLst>
          </p:cNvPr>
          <p:cNvSpPr txBox="1"/>
          <p:nvPr/>
        </p:nvSpPr>
        <p:spPr>
          <a:xfrm>
            <a:off x="1023236" y="2499308"/>
            <a:ext cx="1023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Le operazioni accolte relative a imprese femminili sono 20.944 (pari al 8,9% del totale , 7,0% nel 2022), con una crescita del +6,4% rispetto al 2022, per un ammontare di finanziamenti accolti pari a € 2,4 mld.</a:t>
            </a:r>
          </a:p>
        </p:txBody>
      </p:sp>
    </p:spTree>
    <p:extLst>
      <p:ext uri="{BB962C8B-B14F-4D97-AF65-F5344CB8AC3E}">
        <p14:creationId xmlns:p14="http://schemas.microsoft.com/office/powerpoint/2010/main" val="163459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D4B103F-9457-932A-86C9-659DF3C66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" t="22914" r="6891"/>
          <a:stretch/>
        </p:blipFill>
        <p:spPr>
          <a:xfrm>
            <a:off x="1347571" y="3113858"/>
            <a:ext cx="9496858" cy="290066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FAC0B0-0B0A-FDD1-5812-E1B5FCEC1FD5}"/>
              </a:ext>
            </a:extLst>
          </p:cNvPr>
          <p:cNvSpPr txBox="1"/>
          <p:nvPr/>
        </p:nvSpPr>
        <p:spPr>
          <a:xfrm>
            <a:off x="1023236" y="1773429"/>
            <a:ext cx="6000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cap="small" dirty="0">
                <a:solidFill>
                  <a:schemeClr val="tx1"/>
                </a:solidFill>
              </a:rPr>
              <a:t>I Numeri FDG primo trimestre 2024</a:t>
            </a:r>
            <a:endParaRPr lang="it-IT" sz="3200" b="1" cap="small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75EC86-F789-A008-45C1-EC5F4365E772}"/>
              </a:ext>
            </a:extLst>
          </p:cNvPr>
          <p:cNvSpPr txBox="1"/>
          <p:nvPr/>
        </p:nvSpPr>
        <p:spPr>
          <a:xfrm>
            <a:off x="1023236" y="2490403"/>
            <a:ext cx="1023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Le operazioni accolte relative a imprese femminili sono 5.156 (pari al 9,7% del totale , 8,7% nel 2023), per un ammontare di finanziamenti accolti pari a € 0,5 mld, in linea con lo stesso periodo dell’anno precedente</a:t>
            </a:r>
          </a:p>
        </p:txBody>
      </p:sp>
    </p:spTree>
    <p:extLst>
      <p:ext uri="{BB962C8B-B14F-4D97-AF65-F5344CB8AC3E}">
        <p14:creationId xmlns:p14="http://schemas.microsoft.com/office/powerpoint/2010/main" val="234263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0B7001-8489-6A54-D998-C75DC9FA5AF0}"/>
              </a:ext>
            </a:extLst>
          </p:cNvPr>
          <p:cNvSpPr txBox="1"/>
          <p:nvPr/>
        </p:nvSpPr>
        <p:spPr>
          <a:xfrm>
            <a:off x="1023236" y="1758826"/>
            <a:ext cx="953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cap="small" dirty="0">
                <a:solidFill>
                  <a:schemeClr val="tx1"/>
                </a:solidFill>
              </a:rPr>
              <a:t>Cassa Commercio Liguria / Garanzia Artigianato Liguria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0AAB8A-D391-FA37-2C68-3FE2BF4A986B}"/>
              </a:ext>
            </a:extLst>
          </p:cNvPr>
          <p:cNvSpPr txBox="1"/>
          <p:nvPr/>
        </p:nvSpPr>
        <p:spPr>
          <a:xfrm>
            <a:off x="1023235" y="3345110"/>
            <a:ext cx="10157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dirty="0"/>
              <a:t>dotazione complessiva di  39 milioni  di euro destinati a </a:t>
            </a:r>
            <a:r>
              <a:rPr lang="it-IT" dirty="0" err="1"/>
              <a:t>pmi</a:t>
            </a:r>
            <a:r>
              <a:rPr lang="it-IT" dirty="0"/>
              <a:t> dei settori «commercio» o «artigianato»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dirty="0"/>
              <a:t>Finalizzati a sostenere fabbisogni delle imprese per sviluppo e rafforzamento o per miglioramento dell’efficienza energetica.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it-IT" dirty="0"/>
              <a:t>Le agevolazioni sono quattro : la riassicurazione (il rilascio di riassicurazioni delle esposizioni garantite dai Consorzi di garanzia collettiva fidi), l'abbuono di commissioni di garanzia, i contributi per la riduzione dei costi per interessi e i contributi a fondo perduto per imprese con particolari requisiti.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0C1E70-21E1-CA1F-36B0-35BDE4C60300}"/>
              </a:ext>
            </a:extLst>
          </p:cNvPr>
          <p:cNvSpPr txBox="1"/>
          <p:nvPr/>
        </p:nvSpPr>
        <p:spPr>
          <a:xfrm>
            <a:off x="1023235" y="2470336"/>
            <a:ext cx="1015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Le imprese femminili (la maggioranza dei soci e tutti gli amministratori donne) sono eleggibili al fondo perduto ed alle altre agevolazioni previste della Regione Liguria</a:t>
            </a:r>
            <a:endParaRPr kumimoji="0" lang="it-IT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141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445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di Office</vt:lpstr>
      <vt:lpstr>Gli strumenti finanziari a supporto dell’imprenditoria femminile          Paolo Parini, Amministratore Delegato Retefidi Liguria </vt:lpstr>
      <vt:lpstr>“Imprese femminili”: le PMI di cui all’articolo 2, comma 1, lettera a), della legge 25 febbraio 1992, n. 215 e successive modificazioni e integrazioni, ossia le società cooperative e le società di persone costituite in misura non inferiore al 60% da donne, le società di capitali le cui quote di partecipazione spettano in misura non inferiore ai due terzi a donne e i cui organi di amministrazione siano costituiti per almeno i due terzi da donne, nonché le imprese individuali gestite da donne; </vt:lpstr>
      <vt:lpstr>Presentazione standard di PowerPoint</vt:lpstr>
      <vt:lpstr>I numeri FDG 2023  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Simone Orengo Zappaterra</cp:lastModifiedBy>
  <cp:revision>93</cp:revision>
  <cp:lastPrinted>2023-11-03T11:53:34Z</cp:lastPrinted>
  <dcterms:created xsi:type="dcterms:W3CDTF">2023-10-16T09:06:46Z</dcterms:created>
  <dcterms:modified xsi:type="dcterms:W3CDTF">2024-05-28T15:19:34Z</dcterms:modified>
</cp:coreProperties>
</file>