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3" roundtripDataSignature="AMtx7miGkUThLYx1FNSHmz82r6CxV4NK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7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6.xml"/><Relationship Id="rId21" Type="http://schemas.openxmlformats.org/officeDocument/2006/relationships/font" Target="fonts/Roboto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Roboto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81b2ad5f63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g281b2ad5f63_0_10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81b2ad5f63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0" name="Google Shape;220;g281b2ad5f63_0_1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81b2ad5f63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3" name="Google Shape;233;g281b2ad5f63_0_1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81b2ad5f63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6" name="Google Shape;246;g281b2ad5f63_0_1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81b2ad5f63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9" name="Google Shape;259;g281b2ad5f63_0_1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81b2ad5f6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281b2ad5f63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81b2ad5f6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g281b2ad5f63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81b2ad5f63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g281b2ad5f63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1b2ad5f6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g281b2ad5f63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81b2ad5f6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g281b2ad5f63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81b2ad5f63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g281b2ad5f63_0_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81b2ad5f63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g281b2ad5f63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-1" y="5476015"/>
            <a:ext cx="12191998" cy="1711115"/>
            <a:chOff x="0" y="-19050"/>
            <a:chExt cx="3892248" cy="831850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0" y="-30120"/>
            <a:ext cx="7556500" cy="4499427"/>
            <a:chOff x="0" y="0"/>
            <a:chExt cx="6089457" cy="3425320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6089457" cy="3425320"/>
            </a:xfrm>
            <a:custGeom>
              <a:rect b="b" l="l" r="r" t="t"/>
              <a:pathLst>
                <a:path extrusionOk="0" h="3425320" w="6089457">
                  <a:moveTo>
                    <a:pt x="0" y="3425320"/>
                  </a:moveTo>
                  <a:lnTo>
                    <a:pt x="0" y="0"/>
                  </a:lnTo>
                  <a:lnTo>
                    <a:pt x="6089457" y="0"/>
                  </a:lnTo>
                  <a:cubicBezTo>
                    <a:pt x="4059638" y="1141773"/>
                    <a:pt x="2029819" y="2283546"/>
                    <a:pt x="0" y="3425320"/>
                  </a:cubicBezTo>
                  <a:close/>
                </a:path>
              </a:pathLst>
            </a:custGeom>
            <a:solidFill>
              <a:srgbClr val="F9D54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0" y="0"/>
              <a:ext cx="6089457" cy="3425320"/>
            </a:xfrm>
            <a:custGeom>
              <a:rect b="b" l="l" r="r" t="t"/>
              <a:pathLst>
                <a:path extrusionOk="0" h="3425320" w="6089457">
                  <a:moveTo>
                    <a:pt x="0" y="3425320"/>
                  </a:moveTo>
                  <a:lnTo>
                    <a:pt x="0" y="0"/>
                  </a:lnTo>
                  <a:lnTo>
                    <a:pt x="6089457" y="0"/>
                  </a:lnTo>
                  <a:cubicBezTo>
                    <a:pt x="4059638" y="1141773"/>
                    <a:pt x="2029819" y="2283546"/>
                    <a:pt x="0" y="3425320"/>
                  </a:cubicBez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-9251" l="0" r="0" t="-9255"/>
              </a:stretch>
            </a:blip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0" name="Google Shape;90;p1"/>
          <p:cNvCxnSpPr/>
          <p:nvPr/>
        </p:nvCxnSpPr>
        <p:spPr>
          <a:xfrm>
            <a:off x="6558967" y="2970268"/>
            <a:ext cx="5192100" cy="22500"/>
          </a:xfrm>
          <a:prstGeom prst="straightConnector1">
            <a:avLst/>
          </a:prstGeom>
          <a:noFill/>
          <a:ln cap="flat" cmpd="sng" w="19050">
            <a:solidFill>
              <a:srgbClr val="3DA4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1" name="Google Shape;91;p1"/>
          <p:cNvSpPr txBox="1"/>
          <p:nvPr/>
        </p:nvSpPr>
        <p:spPr>
          <a:xfrm>
            <a:off x="6131030" y="1752372"/>
            <a:ext cx="6048000" cy="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197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92"/>
              <a:buFont typeface="Arial"/>
              <a:buNone/>
            </a:pPr>
            <a:r>
              <a:rPr b="1" i="0" lang="en-US" sz="2292" u="none" cap="none" strike="noStrike">
                <a:solidFill>
                  <a:srgbClr val="0966CB"/>
                </a:solidFill>
                <a:latin typeface="Roboto"/>
                <a:ea typeface="Roboto"/>
                <a:cs typeface="Roboto"/>
                <a:sym typeface="Roboto"/>
              </a:rPr>
              <a:t>Approfondimento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796600" y="5684075"/>
            <a:ext cx="6229440" cy="948326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6569615" y="4502653"/>
            <a:ext cx="5192100" cy="22500"/>
          </a:xfrm>
          <a:prstGeom prst="straightConnector1">
            <a:avLst/>
          </a:prstGeom>
          <a:noFill/>
          <a:ln cap="flat" cmpd="sng" w="19050">
            <a:solidFill>
              <a:srgbClr val="3DA4DF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4" name="Google Shape;94;p1"/>
          <p:cNvGrpSpPr/>
          <p:nvPr/>
        </p:nvGrpSpPr>
        <p:grpSpPr>
          <a:xfrm>
            <a:off x="-1" y="5074621"/>
            <a:ext cx="12191989" cy="1418678"/>
            <a:chOff x="0" y="-28575"/>
            <a:chExt cx="1321074" cy="841375"/>
          </a:xfrm>
        </p:grpSpPr>
        <p:sp>
          <p:nvSpPr>
            <p:cNvPr id="95" name="Google Shape;95;p1"/>
            <p:cNvSpPr/>
            <p:nvPr/>
          </p:nvSpPr>
          <p:spPr>
            <a:xfrm>
              <a:off x="0" y="0"/>
              <a:ext cx="1321074" cy="201620"/>
            </a:xfrm>
            <a:custGeom>
              <a:rect b="b" l="l" r="r" t="t"/>
              <a:pathLst>
                <a:path extrusionOk="0" h="201620" w="1321074">
                  <a:moveTo>
                    <a:pt x="0" y="0"/>
                  </a:moveTo>
                  <a:lnTo>
                    <a:pt x="1321074" y="0"/>
                  </a:lnTo>
                  <a:lnTo>
                    <a:pt x="1321074" y="201620"/>
                  </a:lnTo>
                  <a:lnTo>
                    <a:pt x="0" y="201620"/>
                  </a:lnTo>
                  <a:lnTo>
                    <a:pt x="0" y="0"/>
                  </a:lnTo>
                </a:path>
              </a:pathLst>
            </a:custGeom>
            <a:solidFill>
              <a:srgbClr val="22315B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5555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"/>
          <p:cNvSpPr txBox="1"/>
          <p:nvPr/>
        </p:nvSpPr>
        <p:spPr>
          <a:xfrm>
            <a:off x="6559005" y="3134806"/>
            <a:ext cx="5192100" cy="13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197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92"/>
              <a:buFont typeface="Arial"/>
              <a:buNone/>
            </a:pPr>
            <a:r>
              <a:rPr b="1" i="0" lang="en-US" sz="2392" u="none" cap="none" strike="noStrike">
                <a:solidFill>
                  <a:srgbClr val="0966CB"/>
                </a:solidFill>
                <a:latin typeface="Roboto"/>
                <a:ea typeface="Roboto"/>
                <a:cs typeface="Roboto"/>
                <a:sym typeface="Roboto"/>
              </a:rPr>
              <a:t>12 Tendenze per le piccole imprese che hanno preso forma nel 2023 -  Parte </a:t>
            </a:r>
            <a:r>
              <a:rPr b="1" lang="en-US" sz="2392">
                <a:solidFill>
                  <a:srgbClr val="0966CB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7322532" y="5179953"/>
            <a:ext cx="3686266" cy="255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197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Font typeface="Arial"/>
              <a:buNone/>
            </a:pPr>
            <a:r>
              <a:rPr b="1" i="1" lang="en-US" sz="1592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sni.unioncamere.it</a:t>
            </a:r>
            <a:endParaRPr b="1" i="1" sz="1592" u="none" cap="none" strike="noStrik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0" y="5164058"/>
            <a:ext cx="6305550" cy="2558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197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Font typeface="Arial"/>
              <a:buNone/>
            </a:pPr>
            <a:r>
              <a:rPr b="1" i="1" lang="en-US" sz="1592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Progetto finanziato con il Fondo di Perequazione 2021-22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4025" y="5851458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g281b2ad5f63_0_102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210" name="Google Shape;210;g281b2ad5f63_0_102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g281b2ad5f63_0_102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2" name="Google Shape;212;g281b2ad5f63_0_102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g281b2ad5f63_0_102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g281b2ad5f63_0_102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g281b2ad5f63_0_102"/>
          <p:cNvSpPr txBox="1"/>
          <p:nvPr/>
        </p:nvSpPr>
        <p:spPr>
          <a:xfrm>
            <a:off x="694850" y="1203601"/>
            <a:ext cx="10802400" cy="3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>
                <a:solidFill>
                  <a:schemeClr val="dk1"/>
                </a:solidFill>
              </a:rPr>
              <a:t>Come Può La Vostra Azienda Trarre Vantaggio Dal Cambiamento Delle Abitudini Di Spesa?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Nessuna piccola impresa vuole sentirsi dire che i consumatori spendono meno e prevedono di spendere ancora meno per il resto dell'anno. Ma ci sono delle opportunità.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Lo shopping online è un'attività che i consumatori intendono incrementare del 29%.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	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Ad esempio, la diffusione degli </a:t>
            </a:r>
            <a:r>
              <a:rPr b="1" lang="en-US">
                <a:solidFill>
                  <a:schemeClr val="dk1"/>
                </a:solidFill>
              </a:rPr>
              <a:t>acquisti online</a:t>
            </a:r>
            <a:r>
              <a:rPr lang="en-US">
                <a:solidFill>
                  <a:schemeClr val="dk1"/>
                </a:solidFill>
              </a:rPr>
              <a:t> rappresenta un'opportunità per le piccole imprese. Se la vostra azienda ha un sito web, potete automaticamente beneficiare del cambiamento delle abitudini di spesa dei consumatori. E non è troppo tardi per dotarsi di un sito web o di una piattaforma di e-commerce che vi aiuti a sfruttare questa tendenza.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dk1"/>
                </a:solidFill>
              </a:rPr>
              <a:t>Affinché la vostra piccola impresa possa sopravvivere e prosperare, dovete essere agili e stare al passo con le tendenze che si manifestano.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6" name="Google Shape;216;g281b2ad5f63_0_102"/>
          <p:cNvSpPr txBox="1"/>
          <p:nvPr/>
        </p:nvSpPr>
        <p:spPr>
          <a:xfrm>
            <a:off x="-770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0"/>
            </a:pPr>
            <a:r>
              <a:rPr b="1" lang="en-US" sz="2800">
                <a:solidFill>
                  <a:schemeClr val="lt1"/>
                </a:solidFill>
              </a:rPr>
              <a:t>Cambiamento Delle Abitudini Di Spesa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17" name="Google Shape;217;g281b2ad5f63_0_10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" name="Google Shape;222;g281b2ad5f63_0_116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223" name="Google Shape;223;g281b2ad5f63_0_116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g281b2ad5f63_0_116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5" name="Google Shape;225;g281b2ad5f63_0_116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g281b2ad5f63_0_116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g281b2ad5f63_0_116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81b2ad5f63_0_116"/>
          <p:cNvSpPr txBox="1"/>
          <p:nvPr/>
        </p:nvSpPr>
        <p:spPr>
          <a:xfrm>
            <a:off x="694850" y="1203600"/>
            <a:ext cx="11194500" cy="3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I consumatori sono diventati sempre più attenti all'ambiente e alla sostenibilità. A loro volta, si aspettano che le aziende facciano lo stesso.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Nel 2023, molte piccole imprese hanno dimostrato ai consumatori di avere a cuore l'ambiente, le persone e le cause. Molte aziende si impegnano a ridurre la loro impronta di carbonio, ad affrontare problemi sociali e ingiustizie e a prendersi cura dell'ambiente.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Questa tendenza delle piccole imprese ha avuto un impatto significativo sulle operazioni e sulle politiche delle organizzazioni.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>
                <a:solidFill>
                  <a:schemeClr val="dk1"/>
                </a:solidFill>
              </a:rPr>
              <a:t>Cosa Si Intende Per Ambiente Sostenibile?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dk1"/>
                </a:solidFill>
              </a:rPr>
              <a:t>La sostenibilità ambientale è un'interazione responsabile con il pianeta. L'obiettivo è mantenere le risorse naturali ed evitare di mettere a rischio la capacità di vivere, sopravvivere e prosperare delle generazioni future.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9" name="Google Shape;229;g281b2ad5f63_0_116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1"/>
            </a:pPr>
            <a:r>
              <a:rPr b="1" lang="en-US" sz="2800">
                <a:solidFill>
                  <a:schemeClr val="lt1"/>
                </a:solidFill>
              </a:rPr>
              <a:t>Dare Priorità Alla Sostenibilità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30" name="Google Shape;230;g281b2ad5f63_0_1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oogle Shape;235;g281b2ad5f63_0_130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236" name="Google Shape;236;g281b2ad5f63_0_130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g281b2ad5f63_0_130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8" name="Google Shape;238;g281b2ad5f63_0_130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281b2ad5f63_0_130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g281b2ad5f63_0_130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g281b2ad5f63_0_130"/>
          <p:cNvSpPr txBox="1"/>
          <p:nvPr/>
        </p:nvSpPr>
        <p:spPr>
          <a:xfrm>
            <a:off x="694850" y="1203600"/>
            <a:ext cx="11123400" cy="4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La sostenibilità ambientale è salita alla ribalta con l'aumento degli eventi meteorologici disastrosi, dell'impatto dei rifiuti sugli oceani, delle temperature e dei tassi di estinzione.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L'ascesa del consumatore consapevole ha fatto sì che le aziende siano costantemente chiamate a rivedere i propri processi e l'impatto ambientale e sociale.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Secondo un'indagine della National Retail Federation (NRF) e di IBM, il 62% degli intervistati si dichiara disposto a cambiare le proprie abitudini di acquisto se ciò riduce l'impatto ambientale.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Il 68% delle persone in cerca di lavoro dichiara di preferire le aziende che si occupano di ambiente e il 48% si dichiara disposto ad accettare uno stipendio più basso se un'azienda si fa promotrice della sostenibilità.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2" name="Google Shape;242;g281b2ad5f63_0_130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1"/>
            </a:pPr>
            <a:r>
              <a:rPr b="1" lang="en-US" sz="2800">
                <a:solidFill>
                  <a:schemeClr val="lt1"/>
                </a:solidFill>
              </a:rPr>
              <a:t>Dare Priorità Alla Sostenibilità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43" name="Google Shape;243;g281b2ad5f63_0_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oogle Shape;248;g281b2ad5f63_0_143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249" name="Google Shape;249;g281b2ad5f63_0_143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g281b2ad5f63_0_143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g281b2ad5f63_0_143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281b2ad5f63_0_143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281b2ad5f63_0_143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81b2ad5f63_0_143"/>
          <p:cNvSpPr txBox="1"/>
          <p:nvPr/>
        </p:nvSpPr>
        <p:spPr>
          <a:xfrm>
            <a:off x="694850" y="1203601"/>
            <a:ext cx="10802400" cy="4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US">
                <a:solidFill>
                  <a:schemeClr val="dk1"/>
                </a:solidFill>
              </a:rPr>
              <a:t>Come Può La Vostra Azienda Diventare Più Sostenibile?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Esaminate le opportunità per ridurre il consumo di energia, rivedete la vostra catena di fornitura e cercate di capire dove potete essere più sostenibili.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Cercate di eliminare la plastica monouso e gli imballaggi che non possono essere riciclati.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Ridurre i rifiuti (dall'inizio alla fine) e attuare iniziative di riciclaggio.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Valutate l'impronta ecologica futura della vostra azienda; decidete come potete contribuire al cambiamento nei prossimi 15 anni dell'azienda e oltre.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Migliorare la cultura del luogo di lavoro fornendo un modello che promuova l'equilibrio tra lavoro e vita privata e che permetta al personale di scegliere di lavorare a distanza.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Donate a cause o create iniziative in cui una percentuale degli acquisti viene devoluta a una causa.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Cercate di passare a un ambiente di lavoro senza carta.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Promuovete apertamente il vostro punto di vista sull'ambiente e ciò che state facendo come piccola impresa per fare la differenza.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dk1"/>
                </a:solidFill>
              </a:rPr>
              <a:t>Chiedete ai vostri dipendenti cosa pensano che possiate fare per migliorare la vostra sostenibilità e ascoltate se i consumatori vi danno un feedback su come potete migliorare.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5" name="Google Shape;255;g281b2ad5f63_0_143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1"/>
            </a:pPr>
            <a:r>
              <a:rPr b="1" lang="en-US" sz="2800">
                <a:solidFill>
                  <a:schemeClr val="lt1"/>
                </a:solidFill>
              </a:rPr>
              <a:t>Dare Priorità Alla Sostenibilità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56" name="Google Shape;256;g281b2ad5f63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oogle Shape;261;g281b2ad5f63_0_156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262" name="Google Shape;262;g281b2ad5f63_0_156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g281b2ad5f63_0_156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4" name="Google Shape;264;g281b2ad5f63_0_156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281b2ad5f63_0_156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281b2ad5f63_0_156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81b2ad5f63_0_156"/>
          <p:cNvSpPr txBox="1"/>
          <p:nvPr/>
        </p:nvSpPr>
        <p:spPr>
          <a:xfrm>
            <a:off x="694850" y="1203601"/>
            <a:ext cx="10802400" cy="4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Sono molte le tendenze che caratterizzano il 2023 per le piccole imprese. Le abbiamo appena analizzate tutte in dettaglio, ma nel caso ve ne foste dimenticati, ecco un riassunto: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Forse avete già implementato alcuni di questi cambiamenti nella vostra azienda, ma ora potete concludere l'anno in bellezza e vedere se potete aggiungerne altri.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Forse queste tendenze sono state la spinta necessaria per lavorare sulla sostenibilità, creare quel sito di e-commerce, aumentare la sicurezza informatica, rivedere la presenza sui social media, migliorare le condizioni aziendali, ecc.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Non dovete esagerare. Fare troppo e troppo presto potrebbe avere un impatto negativo sulla vostra attività. Implementare ora alcune di queste tendenze può darvi la spinta necessaria per crescere, scalare o connettervi in modo più significativo con il vostro pubblico.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8" name="Google Shape;268;g281b2ad5f63_0_156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2"/>
            </a:pPr>
            <a:r>
              <a:rPr b="1" lang="en-US" sz="2800">
                <a:solidFill>
                  <a:schemeClr val="lt1"/>
                </a:solidFill>
              </a:rPr>
              <a:t>Le Tendenze Delle Piccole Imprese e i Passi Successivi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69" name="Google Shape;269;g281b2ad5f63_0_1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2"/>
          <p:cNvGrpSpPr/>
          <p:nvPr/>
        </p:nvGrpSpPr>
        <p:grpSpPr>
          <a:xfrm>
            <a:off x="-1" y="5476015"/>
            <a:ext cx="12191998" cy="1711115"/>
            <a:chOff x="0" y="-19050"/>
            <a:chExt cx="3892248" cy="831850"/>
          </a:xfrm>
        </p:grpSpPr>
        <p:sp>
          <p:nvSpPr>
            <p:cNvPr id="106" name="Google Shape;106;p2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2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-15498" y="0"/>
            <a:ext cx="12207498" cy="12035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94850" y="1203601"/>
            <a:ext cx="10802400" cy="3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l'inizio della pandemia di Covid-19, la maggior parte delle aziende è stata costretta a far lavorare i propri dipendenti in Smart Working.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restrizioni a livello mondiale si sono attenuate, ma nel 2023 molte piccole imprese hanno continuato a lavorare da casa.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aziende che hanno seguito questa tendenza nel 2023 riferiscono di aver mantenuto e acquisito i migliori talenti semplicemente dando ai dipendenti la possibilità di scegliere. Le piccole imprese possono ora assumere oltre i confini dello Stato e persino del continente.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Come Si Può Navigare Nella Tendenza Del Lavoro A Distanza?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dipendenti hanno sempre dichiarato di essere più felici di lavorare da casa e di essere più produttivi. Se la vostra piccola impresa ha la possibilità di far lavorare il personale da remoto, ci sono diversi aspetti da considerare.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9"/>
            </a:pPr>
            <a:r>
              <a:rPr b="1" lang="en-US" sz="2800">
                <a:solidFill>
                  <a:schemeClr val="lt1"/>
                </a:solidFill>
              </a:rPr>
              <a:t>Lavorare A Distanza 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g281b2ad5f63_0_2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19" name="Google Shape;119;g281b2ad5f63_0_2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g281b2ad5f63_0_2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g281b2ad5f63_0_2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281b2ad5f63_0_2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g281b2ad5f63_0_2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281b2ad5f63_0_2"/>
          <p:cNvSpPr txBox="1"/>
          <p:nvPr/>
        </p:nvSpPr>
        <p:spPr>
          <a:xfrm>
            <a:off x="694850" y="1203601"/>
            <a:ext cx="108024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Cultura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Considerate riunioni settimanali o bisettimanali di verifica a distanza. Queste riunioni possono essere utilizzate per stabilire le priorità, celebrare i successi settimanali, condividere le difficoltà, discutere gli obiettivi e fornire feedback. Le riunioni di verifica vi aiuteranno a controllare il team e a vedere come stanno tutti, a coltivare una cultura dell'assistenza e a stabilire se qualcuno ha bisogno di aiuto.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 startAt="2"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Comunicazione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È fondamentale stabilire i canali di comunicazione predominanti. Molte organizzazioni utilizzano applicazioni di chat. È istantanea, le conversazioni possono essere segmentate (da serie a casuali) ed è meno formale della posta elettronica.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 startAt="3"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 le app per team più consigliate vi sono: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Slack  per un ambiente di lavoro basato sulle chat; Google Chat per gli utenti di Google Workspace (ex G Suite); Discord per una chat vocale sempre attiva; Mattermost per la chat di gruppo autogestita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81b2ad5f63_0_2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9"/>
            </a:pPr>
            <a:r>
              <a:rPr b="1" lang="en-US" sz="2800">
                <a:solidFill>
                  <a:schemeClr val="lt1"/>
                </a:solidFill>
              </a:rPr>
              <a:t>Lavorare A Distanza 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281b2ad5f63_0_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oogle Shape;131;g281b2ad5f63_0_15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32" name="Google Shape;132;g281b2ad5f63_0_15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g281b2ad5f63_0_15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g281b2ad5f63_0_15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281b2ad5f63_0_15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281b2ad5f63_0_15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281b2ad5f63_0_15"/>
          <p:cNvSpPr txBox="1"/>
          <p:nvPr/>
        </p:nvSpPr>
        <p:spPr>
          <a:xfrm>
            <a:off x="694850" y="1203601"/>
            <a:ext cx="10802400" cy="41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 startAt="4"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Produttività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Molte piccole imprese temono che la produttività possa diminuire se tutto il personale lavora da casa. Sebbene gli studi dimostrino il contrario, è comunque fondamentale tenere traccia della produttività. Esistono molti strumenti di produttività per aiutare il vostro team a tenere traccia dei propri compiti e per farvi tenere il polso della situazione.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 le migliori app di produttività a distanza per i team remoti vi sono:</a:t>
            </a:r>
            <a:endParaRPr b="1"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Asana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Monday.com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Trello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Basecamp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Jostle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281b2ad5f63_0_15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9"/>
            </a:pPr>
            <a:r>
              <a:rPr b="1" lang="en-US" sz="2800">
                <a:solidFill>
                  <a:schemeClr val="lt1"/>
                </a:solidFill>
              </a:rPr>
              <a:t>Lavorare A Distanza 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g281b2ad5f63_0_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g281b2ad5f63_0_28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45" name="Google Shape;145;g281b2ad5f63_0_28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g281b2ad5f63_0_28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g281b2ad5f63_0_28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281b2ad5f63_0_28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81b2ad5f63_0_28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281b2ad5f63_0_28"/>
          <p:cNvSpPr txBox="1"/>
          <p:nvPr/>
        </p:nvSpPr>
        <p:spPr>
          <a:xfrm>
            <a:off x="687050" y="1796651"/>
            <a:ext cx="10802400" cy="19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Linee Guida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linee guida aiutano a guidare i dipendenti e a garantire che tutte le aspettative siano soddisfatte.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Assicuratevi che tutti i vostri dipendenti abbiano delle linee guida chiare. Ad esempio, vi aspettate che lavorino in determinati orari o che siano flessibili, che siano facoltative determinate riunioni o impegni, ecc.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281b2ad5f63_0_28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9"/>
            </a:pPr>
            <a:r>
              <a:rPr b="1" lang="en-US" sz="2800">
                <a:solidFill>
                  <a:schemeClr val="lt1"/>
                </a:solidFill>
              </a:rPr>
              <a:t>Lavorare A Distanza 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g281b2ad5f63_0_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g281b2ad5f63_0_41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58" name="Google Shape;158;g281b2ad5f63_0_41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g281b2ad5f63_0_41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g281b2ad5f63_0_41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281b2ad5f63_0_41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81b2ad5f63_0_41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81b2ad5f63_0_41"/>
          <p:cNvSpPr txBox="1"/>
          <p:nvPr/>
        </p:nvSpPr>
        <p:spPr>
          <a:xfrm>
            <a:off x="694850" y="1203601"/>
            <a:ext cx="10802400" cy="39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 tendenza del 2023 che ha plasmato il mondo delle imprese è il passaggio a una prospettiva incentrata sui dipendenti. Le persone si rendono conto di ciò che apprezzano di più: i loro cari.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piccole imprese sono all'avanguardia nel valorizzare i propri dipendenti e nell’incoraggiare l'equilibrio tra lavoro e vita privata.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Come Può La Vostra Piccola Impresa Incoraggiare L'Equilibrio Tra Lavoro E Vita Privata?</a:t>
            </a:r>
            <a:endParaRPr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L'equilibrio tra lavoro e vita privata non giova solo ai dipendenti, ma anche all'azienda e ai clienti. Più il personale è felice e riposato, meglio vengono serviti i clienti e la vostra attività cresce.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81b2ad5f63_0_41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0"/>
            </a:pPr>
            <a:r>
              <a:rPr b="1" lang="en-US" sz="2800">
                <a:solidFill>
                  <a:schemeClr val="lt1"/>
                </a:solidFill>
              </a:rPr>
              <a:t>Sostenere L'Equilibrio Vita-Lavoro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165" name="Google Shape;165;g281b2ad5f63_0_4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g281b2ad5f63_0_55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71" name="Google Shape;171;g281b2ad5f63_0_55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g281b2ad5f63_0_55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3" name="Google Shape;173;g281b2ad5f63_0_55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g281b2ad5f63_0_55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281b2ad5f63_0_55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81b2ad5f63_0_55"/>
          <p:cNvSpPr txBox="1"/>
          <p:nvPr/>
        </p:nvSpPr>
        <p:spPr>
          <a:xfrm>
            <a:off x="694850" y="1203601"/>
            <a:ext cx="10802400" cy="44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Ecco Alcuni Punti Consigliati Per Migliorare L'Equilibrio Tra Lavoro E Vita Privata: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Offrite ai vostri dipendenti opzioni di lavoro flessibile e a distanza;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Concentratevi sulla produttività piuttosto che sulle ore di lavoro. Incoraggiate i vostri dipendenti a lavorare secondo il loro ritmo o le loro capacità, piuttosto che controllarli costantemente. Alcuni dipendenti possono finire il loro lavoro più velocemente di altri.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Incoraggiate i vostri dipendenti a fare pause e passeggiate lontano dalla scrivania.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Esaminare regolarmente i carichi di lavoro e riallocare i compiti o le risorse di conseguenza.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Prendendosi delle ferie e mantenendo un sano equilibrio, i manager devono dimostrare che l'equilibrio tra lavoro e vita privata è fondamentale. In questo modo si dimostra ai dipendenti che si prende sul serio l'equilibrio tra lavoro e vita privata.</a:t>
            </a:r>
            <a:endParaRPr/>
          </a:p>
          <a:p>
            <a:pPr indent="-3175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Permettete ai dipendenti di fare volontariato presso un'organizzazione o una causa importante per la vostra azienda. L'azione sociale è essenziale per i millennial (più della semplice retribuzione).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177" name="Google Shape;177;g281b2ad5f63_0_55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0"/>
            </a:pPr>
            <a:r>
              <a:rPr b="1" lang="en-US" sz="2800">
                <a:solidFill>
                  <a:schemeClr val="lt1"/>
                </a:solidFill>
              </a:rPr>
              <a:t>Sostenere L'Equilibrio Vita-Lavoro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178" name="Google Shape;178;g281b2ad5f63_0_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oogle Shape;183;g281b2ad5f63_0_69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84" name="Google Shape;184;g281b2ad5f63_0_69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g281b2ad5f63_0_69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g281b2ad5f63_0_69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281b2ad5f63_0_69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281b2ad5f63_0_69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81b2ad5f63_0_69"/>
          <p:cNvSpPr txBox="1"/>
          <p:nvPr/>
        </p:nvSpPr>
        <p:spPr>
          <a:xfrm>
            <a:off x="694850" y="1203601"/>
            <a:ext cx="10802400" cy="39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Se potete concedere al vostro personale più tempo libero, fatelo. Molte piccole imprese organizzano anche giornate dedicate alla salute mentale.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Cercate di capire come potete dare sostegno ai genitori o alle persone con situazioni difficili (coniuge o genitore malato). La flessibilità e l'empatia possono essere molto utili.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Chiedete regolarmente ai dipendenti di esprimere il loro parere e cercate di non respingere tutte le idee.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Un dipendente può amare il lavoro da remoto, mentre un altro preferisce situazioni di lavoro ibride o in sede. Un dipendente può cercare disperatamente un equilibrio tra lavoro e vita privata, mentre un altro è soddisfatto del proprio orario e della propria situazione lavorativa. Riconoscete le differenze e, ove possibile, accontentate ogni dipendente.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/>
              <a:t>	</a:t>
            </a:r>
            <a:endParaRPr/>
          </a:p>
        </p:txBody>
      </p:sp>
      <p:sp>
        <p:nvSpPr>
          <p:cNvPr id="190" name="Google Shape;190;g281b2ad5f63_0_69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0"/>
            </a:pPr>
            <a:r>
              <a:rPr b="1" lang="en-US" sz="2800">
                <a:solidFill>
                  <a:schemeClr val="lt1"/>
                </a:solidFill>
              </a:rPr>
              <a:t>Sostenere L'Equilibrio Vita-Lavoro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191" name="Google Shape;191;g281b2ad5f63_0_6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g281b2ad5f63_0_82"/>
          <p:cNvGrpSpPr/>
          <p:nvPr/>
        </p:nvGrpSpPr>
        <p:grpSpPr>
          <a:xfrm>
            <a:off x="-1" y="5476015"/>
            <a:ext cx="12192078" cy="1711218"/>
            <a:chOff x="0" y="-19050"/>
            <a:chExt cx="3892248" cy="831900"/>
          </a:xfrm>
        </p:grpSpPr>
        <p:sp>
          <p:nvSpPr>
            <p:cNvPr id="197" name="Google Shape;197;g281b2ad5f63_0_82"/>
            <p:cNvSpPr/>
            <p:nvPr/>
          </p:nvSpPr>
          <p:spPr>
            <a:xfrm>
              <a:off x="0" y="0"/>
              <a:ext cx="3892248" cy="652795"/>
            </a:xfrm>
            <a:custGeom>
              <a:rect b="b" l="l" r="r" t="t"/>
              <a:pathLst>
                <a:path extrusionOk="0" h="652795" w="3892248">
                  <a:moveTo>
                    <a:pt x="0" y="0"/>
                  </a:moveTo>
                  <a:lnTo>
                    <a:pt x="3892248" y="0"/>
                  </a:lnTo>
                  <a:lnTo>
                    <a:pt x="3892248" y="652795"/>
                  </a:lnTo>
                  <a:lnTo>
                    <a:pt x="0" y="652795"/>
                  </a:lnTo>
                  <a:lnTo>
                    <a:pt x="0" y="0"/>
                  </a:lnTo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g281b2ad5f63_0_82"/>
            <p:cNvSpPr txBox="1"/>
            <p:nvPr/>
          </p:nvSpPr>
          <p:spPr>
            <a:xfrm>
              <a:off x="0" y="-19050"/>
              <a:ext cx="8127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250" lIns="9250" spcFirstLastPara="1" rIns="9250" wrap="square" tIns="9250">
              <a:noAutofit/>
            </a:bodyPr>
            <a:lstStyle/>
            <a:p>
              <a:pPr indent="0" lvl="0" marL="0" marR="0" rtl="0" algn="ctr">
                <a:lnSpc>
                  <a:spcPct val="821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9" name="Google Shape;199;g281b2ad5f63_0_82"/>
          <p:cNvSpPr/>
          <p:nvPr/>
        </p:nvSpPr>
        <p:spPr>
          <a:xfrm>
            <a:off x="5841460" y="5752485"/>
            <a:ext cx="6048000" cy="846720"/>
          </a:xfrm>
          <a:custGeom>
            <a:rect b="b" l="l" r="r" t="t"/>
            <a:pathLst>
              <a:path extrusionOk="0" h="846720" w="6048000">
                <a:moveTo>
                  <a:pt x="0" y="0"/>
                </a:moveTo>
                <a:lnTo>
                  <a:pt x="6048000" y="0"/>
                </a:lnTo>
                <a:lnTo>
                  <a:pt x="6048000" y="846720"/>
                </a:lnTo>
                <a:lnTo>
                  <a:pt x="0" y="846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281b2ad5f63_0_82"/>
          <p:cNvSpPr/>
          <p:nvPr/>
        </p:nvSpPr>
        <p:spPr>
          <a:xfrm>
            <a:off x="-15498" y="0"/>
            <a:ext cx="12207600" cy="1203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81b2ad5f63_0_82"/>
          <p:cNvSpPr txBox="1"/>
          <p:nvPr/>
        </p:nvSpPr>
        <p:spPr>
          <a:xfrm>
            <a:off x="0" y="38193"/>
            <a:ext cx="1219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234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281b2ad5f63_0_82"/>
          <p:cNvSpPr txBox="1"/>
          <p:nvPr/>
        </p:nvSpPr>
        <p:spPr>
          <a:xfrm>
            <a:off x="694850" y="1203601"/>
            <a:ext cx="10802400" cy="41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Una tendenza delle piccole imprese che si delinea nel 2023 è il cambiamento delle abitudini di spesa dei consumatori. Con l'aumento dei tassi di inflazione e di disoccupazione, molti consumatori devono ridurre le spese.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Il 58% dei consumatori è propenso a ridurre le spese.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I primi tre settori che i consumatori taglierebbero sono i pasti al ristorante (50%), poi i beni non essenziali (44%) e infine il gas e l'elettricità (38%).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Molti consumatori (43%) hanno cancellato o ritardato i loro viaggi.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L'appeal delle auto elettriche è aumentato (54%) con l'aumento del prezzo medio del carburante.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I progetti di miglioramento della casa hanno subito un calo significativo. Questo settore ha subito un forte calo rispetto alla rapida crescita registrata durante la pandemia.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I consumatori prevedono di riparare gli oggetti invece di sostituirli (35%).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solidFill>
                  <a:schemeClr val="dk1"/>
                </a:solidFill>
              </a:rPr>
              <a:t>Lo shopping online è un'attività che i consumatori intendono incrementare del 29%.</a:t>
            </a:r>
            <a:endParaRPr sz="1500"/>
          </a:p>
        </p:txBody>
      </p:sp>
      <p:sp>
        <p:nvSpPr>
          <p:cNvPr id="203" name="Google Shape;203;g281b2ad5f63_0_82"/>
          <p:cNvSpPr txBox="1"/>
          <p:nvPr/>
        </p:nvSpPr>
        <p:spPr>
          <a:xfrm>
            <a:off x="-7750" y="386243"/>
            <a:ext cx="1219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06400" lvl="0" marL="45720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AutoNum type="arabicPeriod" startAt="10"/>
            </a:pPr>
            <a:r>
              <a:rPr b="1" lang="en-US" sz="2800">
                <a:solidFill>
                  <a:schemeClr val="lt1"/>
                </a:solidFill>
              </a:rPr>
              <a:t>Cambiamento Delle Abitudini Di Spesa </a:t>
            </a:r>
            <a:endParaRPr b="1" i="0" sz="4500" u="none" cap="none" strike="noStrike">
              <a:solidFill>
                <a:schemeClr val="lt1"/>
              </a:solidFill>
            </a:endParaRPr>
          </a:p>
        </p:txBody>
      </p:sp>
      <p:pic>
        <p:nvPicPr>
          <p:cNvPr id="204" name="Google Shape;204;g281b2ad5f63_0_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14175" y="5818646"/>
            <a:ext cx="3850199" cy="7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2023-08-30T06:07:21Z</dcterms:created>
  <dc:creator>Tina Cherubino</dc:creator>
</cp:coreProperties>
</file>